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01" r:id="rId2"/>
  </p:sldMasterIdLst>
  <p:notesMasterIdLst>
    <p:notesMasterId r:id="rId18"/>
  </p:notesMasterIdLst>
  <p:sldIdLst>
    <p:sldId id="761" r:id="rId3"/>
    <p:sldId id="2147378321" r:id="rId4"/>
    <p:sldId id="2147196791" r:id="rId5"/>
    <p:sldId id="2147378339" r:id="rId6"/>
    <p:sldId id="2147378337" r:id="rId7"/>
    <p:sldId id="2147196798" r:id="rId8"/>
    <p:sldId id="2147196815" r:id="rId9"/>
    <p:sldId id="257" r:id="rId10"/>
    <p:sldId id="258" r:id="rId11"/>
    <p:sldId id="2147196816" r:id="rId12"/>
    <p:sldId id="2147378338" r:id="rId13"/>
    <p:sldId id="442" r:id="rId14"/>
    <p:sldId id="443" r:id="rId15"/>
    <p:sldId id="444" r:id="rId16"/>
    <p:sldId id="275" r:id="rId17"/>
  </p:sldIdLst>
  <p:sldSz cx="18288000" cy="10277475"/>
  <p:notesSz cx="6858000" cy="9144000"/>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7">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CC"/>
    <a:srgbClr val="E69E9E"/>
    <a:srgbClr val="8E0C1F"/>
    <a:srgbClr val="F0D4D6"/>
    <a:srgbClr val="9098C0"/>
    <a:srgbClr val="660033"/>
    <a:srgbClr val="4E0E0E"/>
    <a:srgbClr val="490710"/>
    <a:srgbClr val="B54B5A"/>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26" autoAdjust="0"/>
    <p:restoredTop sz="93969" autoAdjust="0"/>
  </p:normalViewPr>
  <p:slideViewPr>
    <p:cSldViewPr>
      <p:cViewPr varScale="1">
        <p:scale>
          <a:sx n="37" d="100"/>
          <a:sy n="37" d="100"/>
        </p:scale>
        <p:origin x="764" y="84"/>
      </p:cViewPr>
      <p:guideLst>
        <p:guide orient="horz" pos="3237"/>
        <p:guide pos="5760"/>
      </p:guideLst>
    </p:cSldViewPr>
  </p:slideViewPr>
  <p:outlineViewPr>
    <p:cViewPr>
      <p:scale>
        <a:sx n="33" d="100"/>
        <a:sy n="33" d="100"/>
      </p:scale>
      <p:origin x="0" y="4554"/>
    </p:cViewPr>
  </p:outlin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92.168.0.36\Fundamental%20Data%20Repository\SPICES\Cumin\Cumin%20arrival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192.168.0.36\Fundamental%20Data%20Repository\SPICES\Cumin\Cumin%20arrival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nand.poddar\OneDrive%20-%20transgraph.com\Desktop\Cumin%20Seeds%20-(working%20files)%202023-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anand.poddar\OneDrive%20-%20transgraph.com\Desktop\Cumin%20Seeds%20-(working%20files)%202023-2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192.168.0.36\Fundamental%20Data%20Repository\SPICES\Cumin\Cumin%20Seeds%20-(working%20files)%202023-24.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192.168.0.36\Fundamental%20Data%20Repository\SPICES\Cumin\Cumin%20Seeds%20-(working%20files)%202023-24.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eetkumar.p\Downloads\New%20Microsoft%20Excel%20Worksheet.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eetkumar.p\Downloads\Book1%20(1).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dirty="0"/>
              <a:t>Cumin Production in(000’MT)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Sheet1!$A$1:$A$7</c:f>
              <c:numCache>
                <c:formatCode>General</c:formatCode>
                <c:ptCount val="7"/>
                <c:pt idx="0">
                  <c:v>2019</c:v>
                </c:pt>
                <c:pt idx="1">
                  <c:v>2020</c:v>
                </c:pt>
                <c:pt idx="2">
                  <c:v>2021</c:v>
                </c:pt>
                <c:pt idx="3">
                  <c:v>2022</c:v>
                </c:pt>
                <c:pt idx="4">
                  <c:v>2023</c:v>
                </c:pt>
                <c:pt idx="5">
                  <c:v>2024</c:v>
                </c:pt>
                <c:pt idx="6">
                  <c:v>2025</c:v>
                </c:pt>
              </c:numCache>
            </c:numRef>
          </c:cat>
          <c:val>
            <c:numRef>
              <c:f>Sheet1!$B$1:$B$7</c:f>
              <c:numCache>
                <c:formatCode>General</c:formatCode>
                <c:ptCount val="7"/>
                <c:pt idx="0">
                  <c:v>701</c:v>
                </c:pt>
                <c:pt idx="1">
                  <c:v>912</c:v>
                </c:pt>
                <c:pt idx="2">
                  <c:v>795</c:v>
                </c:pt>
                <c:pt idx="3">
                  <c:v>556</c:v>
                </c:pt>
                <c:pt idx="4">
                  <c:v>577</c:v>
                </c:pt>
                <c:pt idx="5">
                  <c:v>906</c:v>
                </c:pt>
                <c:pt idx="6">
                  <c:v>770</c:v>
                </c:pt>
              </c:numCache>
            </c:numRef>
          </c:val>
          <c:extLst>
            <c:ext xmlns:c16="http://schemas.microsoft.com/office/drawing/2014/chart" uri="{C3380CC4-5D6E-409C-BE32-E72D297353CC}">
              <c16:uniqueId val="{00000000-1062-4A01-A39C-E4880C6A3738}"/>
            </c:ext>
          </c:extLst>
        </c:ser>
        <c:dLbls>
          <c:dLblPos val="inEnd"/>
          <c:showLegendKey val="0"/>
          <c:showVal val="1"/>
          <c:showCatName val="0"/>
          <c:showSerName val="0"/>
          <c:showPercent val="0"/>
          <c:showBubbleSize val="0"/>
        </c:dLbls>
        <c:gapWidth val="65"/>
        <c:axId val="1265967279"/>
        <c:axId val="1265962959"/>
      </c:barChart>
      <c:catAx>
        <c:axId val="1265967279"/>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2400" b="0" i="0" u="none" strike="noStrike" kern="1200" cap="all" baseline="0">
                <a:solidFill>
                  <a:schemeClr val="dk1">
                    <a:lumMod val="75000"/>
                    <a:lumOff val="25000"/>
                  </a:schemeClr>
                </a:solidFill>
                <a:latin typeface="+mn-lt"/>
                <a:ea typeface="+mn-ea"/>
                <a:cs typeface="+mn-cs"/>
              </a:defRPr>
            </a:pPr>
            <a:endParaRPr lang="en-US"/>
          </a:p>
        </c:txPr>
        <c:crossAx val="1265962959"/>
        <c:crosses val="autoZero"/>
        <c:auto val="1"/>
        <c:lblAlgn val="ctr"/>
        <c:lblOffset val="100"/>
        <c:noMultiLvlLbl val="0"/>
      </c:catAx>
      <c:valAx>
        <c:axId val="1265962959"/>
        <c:scaling>
          <c:orientation val="minMax"/>
        </c:scaling>
        <c:delete val="1"/>
        <c:axPos val="l"/>
        <c:numFmt formatCode="General" sourceLinked="1"/>
        <c:majorTickMark val="none"/>
        <c:minorTickMark val="none"/>
        <c:tickLblPos val="nextTo"/>
        <c:crossAx val="1265967279"/>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2800" b="0">
                <a:latin typeface="Calibri" panose="020F0502020204030204" pitchFamily="34" charset="0"/>
                <a:ea typeface="Calibri" panose="020F0502020204030204" pitchFamily="34" charset="0"/>
                <a:cs typeface="Calibri" panose="020F0502020204030204" pitchFamily="34" charset="0"/>
              </a:rPr>
              <a:t>Cumin Arrivals - Unjha Market ('000 Tons)</a:t>
            </a:r>
          </a:p>
        </c:rich>
      </c:tx>
      <c:overlay val="0"/>
      <c:spPr>
        <a:noFill/>
        <a:ln>
          <a:solidFill>
            <a:schemeClr val="tx1">
              <a:lumMod val="95000"/>
              <a:lumOff val="5000"/>
            </a:schemeClr>
          </a:solidFill>
        </a:ln>
        <a:effectLst/>
      </c:spPr>
      <c:txPr>
        <a:bodyPr rot="0" spcFirstLastPara="1" vertOverflow="ellipsis" vert="horz" wrap="square" anchor="ctr" anchorCtr="1"/>
        <a:lstStyle/>
        <a:p>
          <a:pPr>
            <a:defRPr sz="28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col"/>
        <c:grouping val="clustered"/>
        <c:varyColors val="0"/>
        <c:ser>
          <c:idx val="2"/>
          <c:order val="2"/>
          <c:tx>
            <c:strRef>
              <c:f>'Unjha (Guj)'!$Q$27</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'Unjha (Guj)'!$K$28:$K$39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'Unjha (Guj)'!$Q$28:$Q$39</c:f>
              <c:numCache>
                <c:formatCode>0</c:formatCode>
                <c:ptCount val="12"/>
                <c:pt idx="0">
                  <c:v>6633.3600000000006</c:v>
                </c:pt>
                <c:pt idx="1">
                  <c:v>15068.72</c:v>
                </c:pt>
                <c:pt idx="2">
                  <c:v>27067.48</c:v>
                </c:pt>
                <c:pt idx="3">
                  <c:v>19525.479999999996</c:v>
                </c:pt>
                <c:pt idx="4">
                  <c:v>17362.179999999997</c:v>
                </c:pt>
                <c:pt idx="5">
                  <c:v>12255.36</c:v>
                </c:pt>
                <c:pt idx="6">
                  <c:v>8171.72</c:v>
                </c:pt>
                <c:pt idx="7">
                  <c:v>7646.36</c:v>
                </c:pt>
                <c:pt idx="8">
                  <c:v>14130.000000000002</c:v>
                </c:pt>
                <c:pt idx="9">
                  <c:v>11000.140000000001</c:v>
                </c:pt>
                <c:pt idx="10">
                  <c:v>11242.539999999999</c:v>
                </c:pt>
                <c:pt idx="11">
                  <c:v>10645.259999999998</c:v>
                </c:pt>
              </c:numCache>
            </c:numRef>
          </c:val>
          <c:extLst>
            <c:ext xmlns:c16="http://schemas.microsoft.com/office/drawing/2014/chart" uri="{C3380CC4-5D6E-409C-BE32-E72D297353CC}">
              <c16:uniqueId val="{00000000-DEAE-48AD-A013-35E560C7DD1B}"/>
            </c:ext>
          </c:extLst>
        </c:ser>
        <c:ser>
          <c:idx val="3"/>
          <c:order val="3"/>
          <c:tx>
            <c:strRef>
              <c:f>'Unjha (Guj)'!$R$27</c:f>
              <c:strCache>
                <c:ptCount val="1"/>
                <c:pt idx="0">
                  <c:v>2025</c:v>
                </c:pt>
              </c:strCache>
            </c:strRef>
          </c:tx>
          <c:spPr>
            <a:solidFill>
              <a:schemeClr val="accent4"/>
            </a:solidFill>
            <a:ln>
              <a:noFill/>
            </a:ln>
            <a:effectLst/>
          </c:spPr>
          <c:invertIfNegative val="0"/>
          <c:dLbls>
            <c:numFmt formatCode="#,##0.00" sourceLinked="0"/>
            <c:spPr>
              <a:solidFill>
                <a:schemeClr val="accent6"/>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'Unjha (Guj)'!$K$28:$K$39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'Unjha (Guj)'!$R$28:$R$39</c:f>
              <c:numCache>
                <c:formatCode>#,##0.00</c:formatCode>
                <c:ptCount val="12"/>
                <c:pt idx="0" formatCode="General">
                  <c:v>9613.3399999999983</c:v>
                </c:pt>
                <c:pt idx="1">
                  <c:v>11712.54</c:v>
                </c:pt>
                <c:pt idx="2" formatCode="General">
                  <c:v>22798.66</c:v>
                </c:pt>
                <c:pt idx="3">
                  <c:v>20123.64</c:v>
                </c:pt>
                <c:pt idx="4">
                  <c:v>13752.58</c:v>
                </c:pt>
              </c:numCache>
            </c:numRef>
          </c:val>
          <c:extLst>
            <c:ext xmlns:c16="http://schemas.microsoft.com/office/drawing/2014/chart" uri="{C3380CC4-5D6E-409C-BE32-E72D297353CC}">
              <c16:uniqueId val="{00000001-DEAE-48AD-A013-35E560C7DD1B}"/>
            </c:ext>
          </c:extLst>
        </c:ser>
        <c:dLbls>
          <c:showLegendKey val="0"/>
          <c:showVal val="0"/>
          <c:showCatName val="0"/>
          <c:showSerName val="0"/>
          <c:showPercent val="0"/>
          <c:showBubbleSize val="0"/>
        </c:dLbls>
        <c:gapWidth val="150"/>
        <c:axId val="28739711"/>
        <c:axId val="2068972223"/>
      </c:barChart>
      <c:lineChart>
        <c:grouping val="standard"/>
        <c:varyColors val="0"/>
        <c:ser>
          <c:idx val="0"/>
          <c:order val="0"/>
          <c:tx>
            <c:strRef>
              <c:f>'Unjha (Guj)'!$O$27</c:f>
              <c:strCache>
                <c:ptCount val="1"/>
                <c:pt idx="0">
                  <c:v>2022</c:v>
                </c:pt>
              </c:strCache>
            </c:strRef>
          </c:tx>
          <c:spPr>
            <a:ln w="28575" cap="rnd">
              <a:solidFill>
                <a:schemeClr val="accent1"/>
              </a:solidFill>
              <a:round/>
            </a:ln>
            <a:effectLst/>
          </c:spPr>
          <c:marker>
            <c:symbol val="none"/>
          </c:marker>
          <c:cat>
            <c:strRef>
              <c:f>'Unjha (Guj)'!$K$28:$K$39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'Unjha (Guj)'!$O$28:$O$39</c:f>
              <c:numCache>
                <c:formatCode>0</c:formatCode>
                <c:ptCount val="12"/>
                <c:pt idx="0">
                  <c:v>9517.8000000000011</c:v>
                </c:pt>
                <c:pt idx="1">
                  <c:v>9585.9199999999983</c:v>
                </c:pt>
                <c:pt idx="2">
                  <c:v>14291.66</c:v>
                </c:pt>
                <c:pt idx="3">
                  <c:v>18194.04</c:v>
                </c:pt>
                <c:pt idx="4">
                  <c:v>9731.5</c:v>
                </c:pt>
                <c:pt idx="5">
                  <c:v>10773.760000000004</c:v>
                </c:pt>
                <c:pt idx="6">
                  <c:v>15737.039999999997</c:v>
                </c:pt>
                <c:pt idx="7">
                  <c:v>9188.6999999999989</c:v>
                </c:pt>
                <c:pt idx="8">
                  <c:v>8043.02</c:v>
                </c:pt>
                <c:pt idx="9">
                  <c:v>5999.8600000000006</c:v>
                </c:pt>
                <c:pt idx="10">
                  <c:v>8053.9800000000005</c:v>
                </c:pt>
                <c:pt idx="11">
                  <c:v>8612.94</c:v>
                </c:pt>
              </c:numCache>
            </c:numRef>
          </c:val>
          <c:smooth val="1"/>
          <c:extLst>
            <c:ext xmlns:c16="http://schemas.microsoft.com/office/drawing/2014/chart" uri="{C3380CC4-5D6E-409C-BE32-E72D297353CC}">
              <c16:uniqueId val="{00000002-DEAE-48AD-A013-35E560C7DD1B}"/>
            </c:ext>
          </c:extLst>
        </c:ser>
        <c:ser>
          <c:idx val="1"/>
          <c:order val="1"/>
          <c:tx>
            <c:strRef>
              <c:f>'Unjha (Guj)'!$P$27</c:f>
              <c:strCache>
                <c:ptCount val="1"/>
                <c:pt idx="0">
                  <c:v>2023</c:v>
                </c:pt>
              </c:strCache>
            </c:strRef>
          </c:tx>
          <c:spPr>
            <a:ln w="28575" cap="rnd">
              <a:solidFill>
                <a:schemeClr val="accent2"/>
              </a:solidFill>
              <a:round/>
            </a:ln>
            <a:effectLst/>
          </c:spPr>
          <c:marker>
            <c:symbol val="none"/>
          </c:marker>
          <c:cat>
            <c:strRef>
              <c:f>'Unjha (Guj)'!$K$28:$K$39</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'Unjha (Guj)'!$P$28:$P$39</c:f>
              <c:numCache>
                <c:formatCode>0</c:formatCode>
                <c:ptCount val="12"/>
                <c:pt idx="0">
                  <c:v>5505.44</c:v>
                </c:pt>
                <c:pt idx="1">
                  <c:v>8583.66</c:v>
                </c:pt>
                <c:pt idx="2">
                  <c:v>24764.280000000002</c:v>
                </c:pt>
                <c:pt idx="3">
                  <c:v>16031.439999999997</c:v>
                </c:pt>
                <c:pt idx="4">
                  <c:v>10334.239999999998</c:v>
                </c:pt>
                <c:pt idx="5">
                  <c:v>9867.02</c:v>
                </c:pt>
                <c:pt idx="6">
                  <c:v>3668.7599999999998</c:v>
                </c:pt>
                <c:pt idx="7">
                  <c:v>4141.7800000000007</c:v>
                </c:pt>
                <c:pt idx="8">
                  <c:v>4346.3200000000006</c:v>
                </c:pt>
                <c:pt idx="9">
                  <c:v>3776.2200000000007</c:v>
                </c:pt>
                <c:pt idx="10">
                  <c:v>3969.2000000000007</c:v>
                </c:pt>
                <c:pt idx="11">
                  <c:v>4027.2400000000007</c:v>
                </c:pt>
              </c:numCache>
            </c:numRef>
          </c:val>
          <c:smooth val="1"/>
          <c:extLst>
            <c:ext xmlns:c16="http://schemas.microsoft.com/office/drawing/2014/chart" uri="{C3380CC4-5D6E-409C-BE32-E72D297353CC}">
              <c16:uniqueId val="{00000003-DEAE-48AD-A013-35E560C7DD1B}"/>
            </c:ext>
          </c:extLst>
        </c:ser>
        <c:dLbls>
          <c:showLegendKey val="0"/>
          <c:showVal val="0"/>
          <c:showCatName val="0"/>
          <c:showSerName val="0"/>
          <c:showPercent val="0"/>
          <c:showBubbleSize val="0"/>
        </c:dLbls>
        <c:marker val="1"/>
        <c:smooth val="0"/>
        <c:axId val="28739711"/>
        <c:axId val="2068972223"/>
      </c:lineChart>
      <c:catAx>
        <c:axId val="28739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068972223"/>
        <c:crosses val="autoZero"/>
        <c:auto val="1"/>
        <c:lblAlgn val="ctr"/>
        <c:lblOffset val="100"/>
        <c:noMultiLvlLbl val="0"/>
      </c:catAx>
      <c:valAx>
        <c:axId val="206897222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28739711"/>
        <c:crosses val="autoZero"/>
        <c:crossBetween val="between"/>
        <c:dispUnits>
          <c:builtInUnit val="thousand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solidFill>
      <a:schemeClr val="bg1"/>
    </a:solidFill>
    <a:ln w="9525" cap="flat" cmpd="sng" algn="ctr">
      <a:solidFill>
        <a:schemeClr val="tx1">
          <a:lumMod val="95000"/>
          <a:lumOff val="5000"/>
        </a:schemeClr>
      </a:solidFill>
      <a:round/>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r>
              <a:rPr lang="en-US" sz="2800" b="0">
                <a:latin typeface="Calibri" panose="020F0502020204030204" pitchFamily="34" charset="0"/>
                <a:ea typeface="Calibri" panose="020F0502020204030204" pitchFamily="34" charset="0"/>
                <a:cs typeface="Calibri" panose="020F0502020204030204" pitchFamily="34" charset="0"/>
              </a:rPr>
              <a:t>Cumin Arrivals - Jodhpur Market ('000 Tons)</a:t>
            </a:r>
          </a:p>
        </c:rich>
      </c:tx>
      <c:overlay val="0"/>
      <c:spPr>
        <a:noFill/>
        <a:ln>
          <a:solidFill>
            <a:schemeClr val="tx1"/>
          </a:solidFill>
        </a:ln>
        <a:effectLst/>
      </c:spPr>
      <c:txPr>
        <a:bodyPr rot="0" spcFirstLastPara="1" vertOverflow="ellipsis" vert="horz" wrap="square" anchor="ctr" anchorCtr="1"/>
        <a:lstStyle/>
        <a:p>
          <a:pPr>
            <a:defRPr sz="2800" b="0" i="0" u="none" strike="noStrike" kern="1200" spc="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col"/>
        <c:grouping val="clustered"/>
        <c:varyColors val="0"/>
        <c:ser>
          <c:idx val="2"/>
          <c:order val="2"/>
          <c:tx>
            <c:strRef>
              <c:f>'Jodhpur (Raj)'!$N$21</c:f>
              <c:strCache>
                <c:ptCount val="1"/>
                <c:pt idx="0">
                  <c:v>2024</c:v>
                </c:pt>
              </c:strCache>
            </c:strRef>
          </c:tx>
          <c:spPr>
            <a:solidFill>
              <a:schemeClr val="accent3"/>
            </a:solidFill>
            <a:ln>
              <a:noFill/>
              <a:prstDash val="dash"/>
            </a:ln>
            <a:effectLst/>
          </c:spPr>
          <c:invertIfNegative val="0"/>
          <c:dLbls>
            <c:dLbl>
              <c:idx val="1"/>
              <c:layout>
                <c:manualLayout>
                  <c:x val="-2.96893893745883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994-44F4-8CA6-0C04223FFB9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'Jodhpur (Raj)'!$H$22:$H$33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'Jodhpur (Raj)'!$N$22:$N$33</c:f>
              <c:numCache>
                <c:formatCode>General</c:formatCode>
                <c:ptCount val="12"/>
                <c:pt idx="0">
                  <c:v>211.7</c:v>
                </c:pt>
                <c:pt idx="1">
                  <c:v>253.30000000000004</c:v>
                </c:pt>
                <c:pt idx="2">
                  <c:v>2488.2000000000003</c:v>
                </c:pt>
                <c:pt idx="3">
                  <c:v>2595.2000000000003</c:v>
                </c:pt>
                <c:pt idx="4">
                  <c:v>2140.6</c:v>
                </c:pt>
                <c:pt idx="5">
                  <c:v>1621.1</c:v>
                </c:pt>
                <c:pt idx="6">
                  <c:v>940.49999999999989</c:v>
                </c:pt>
                <c:pt idx="7">
                  <c:v>440.9</c:v>
                </c:pt>
                <c:pt idx="8">
                  <c:v>459.8</c:v>
                </c:pt>
                <c:pt idx="9">
                  <c:v>719</c:v>
                </c:pt>
                <c:pt idx="10">
                  <c:v>754.6</c:v>
                </c:pt>
                <c:pt idx="11">
                  <c:v>747.6</c:v>
                </c:pt>
              </c:numCache>
            </c:numRef>
          </c:val>
          <c:extLst>
            <c:ext xmlns:c16="http://schemas.microsoft.com/office/drawing/2014/chart" uri="{C3380CC4-5D6E-409C-BE32-E72D297353CC}">
              <c16:uniqueId val="{00000001-0994-44F4-8CA6-0C04223FFB92}"/>
            </c:ext>
          </c:extLst>
        </c:ser>
        <c:ser>
          <c:idx val="3"/>
          <c:order val="3"/>
          <c:tx>
            <c:strRef>
              <c:f>'Jodhpur (Raj)'!$O$21</c:f>
              <c:strCache>
                <c:ptCount val="1"/>
                <c:pt idx="0">
                  <c:v>2025</c:v>
                </c:pt>
              </c:strCache>
            </c:strRef>
          </c:tx>
          <c:spPr>
            <a:solidFill>
              <a:schemeClr val="accent4"/>
            </a:solidFill>
            <a:ln>
              <a:noFill/>
            </a:ln>
            <a:effectLst/>
          </c:spPr>
          <c:invertIfNegative val="0"/>
          <c:dLbls>
            <c:dLbl>
              <c:idx val="1"/>
              <c:layout>
                <c:manualLayout>
                  <c:x val="2.4741157812156948E-3"/>
                  <c:y val="-4.754889205465501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994-44F4-8CA6-0C04223FFB92}"/>
                </c:ext>
              </c:extLst>
            </c:dLbl>
            <c:numFmt formatCode="#,##0.00" sourceLinked="0"/>
            <c:spPr>
              <a:solidFill>
                <a:schemeClr val="accent6"/>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'Jodhpur (Raj)'!$H$22:$H$33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'Jodhpur (Raj)'!$O$22:$O$33</c:f>
              <c:numCache>
                <c:formatCode>General</c:formatCode>
                <c:ptCount val="12"/>
                <c:pt idx="0">
                  <c:v>552.1</c:v>
                </c:pt>
                <c:pt idx="1">
                  <c:v>287.39999999999998</c:v>
                </c:pt>
                <c:pt idx="2">
                  <c:v>2881</c:v>
                </c:pt>
                <c:pt idx="3">
                  <c:v>2819</c:v>
                </c:pt>
                <c:pt idx="4" formatCode="#,##0.00">
                  <c:v>1514</c:v>
                </c:pt>
              </c:numCache>
            </c:numRef>
          </c:val>
          <c:extLst>
            <c:ext xmlns:c16="http://schemas.microsoft.com/office/drawing/2014/chart" uri="{C3380CC4-5D6E-409C-BE32-E72D297353CC}">
              <c16:uniqueId val="{00000003-0994-44F4-8CA6-0C04223FFB92}"/>
            </c:ext>
          </c:extLst>
        </c:ser>
        <c:dLbls>
          <c:showLegendKey val="0"/>
          <c:showVal val="0"/>
          <c:showCatName val="0"/>
          <c:showSerName val="0"/>
          <c:showPercent val="0"/>
          <c:showBubbleSize val="0"/>
        </c:dLbls>
        <c:gapWidth val="150"/>
        <c:axId val="960420464"/>
        <c:axId val="841932303"/>
      </c:barChart>
      <c:lineChart>
        <c:grouping val="standard"/>
        <c:varyColors val="0"/>
        <c:ser>
          <c:idx val="0"/>
          <c:order val="0"/>
          <c:tx>
            <c:strRef>
              <c:f>'Jodhpur (Raj)'!$L$21</c:f>
              <c:strCache>
                <c:ptCount val="1"/>
                <c:pt idx="0">
                  <c:v>2022</c:v>
                </c:pt>
              </c:strCache>
            </c:strRef>
          </c:tx>
          <c:spPr>
            <a:ln w="28575" cap="rnd">
              <a:solidFill>
                <a:schemeClr val="accent1"/>
              </a:solidFill>
              <a:round/>
            </a:ln>
            <a:effectLst/>
          </c:spPr>
          <c:marker>
            <c:symbol val="none"/>
          </c:marker>
          <c:cat>
            <c:strRef>
              <c:f>'Jodhpur (Raj)'!$H$22:$H$33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'Jodhpur (Raj)'!$L$22:$L$33</c:f>
              <c:numCache>
                <c:formatCode>General</c:formatCode>
                <c:ptCount val="12"/>
                <c:pt idx="0">
                  <c:v>1502.7</c:v>
                </c:pt>
                <c:pt idx="1">
                  <c:v>1643.5</c:v>
                </c:pt>
                <c:pt idx="2">
                  <c:v>1772.8</c:v>
                </c:pt>
                <c:pt idx="3">
                  <c:v>2884.5</c:v>
                </c:pt>
                <c:pt idx="4">
                  <c:v>1607.5</c:v>
                </c:pt>
                <c:pt idx="5">
                  <c:v>1582.3</c:v>
                </c:pt>
                <c:pt idx="6">
                  <c:v>1612.8000000000002</c:v>
                </c:pt>
                <c:pt idx="7">
                  <c:v>766.49999999999977</c:v>
                </c:pt>
                <c:pt idx="8">
                  <c:v>476.8</c:v>
                </c:pt>
                <c:pt idx="9">
                  <c:v>239</c:v>
                </c:pt>
                <c:pt idx="10">
                  <c:v>351.69999999999993</c:v>
                </c:pt>
                <c:pt idx="11">
                  <c:v>608.30000000000007</c:v>
                </c:pt>
              </c:numCache>
            </c:numRef>
          </c:val>
          <c:smooth val="1"/>
          <c:extLst>
            <c:ext xmlns:c16="http://schemas.microsoft.com/office/drawing/2014/chart" uri="{C3380CC4-5D6E-409C-BE32-E72D297353CC}">
              <c16:uniqueId val="{00000004-0994-44F4-8CA6-0C04223FFB92}"/>
            </c:ext>
          </c:extLst>
        </c:ser>
        <c:ser>
          <c:idx val="1"/>
          <c:order val="1"/>
          <c:tx>
            <c:strRef>
              <c:f>'Jodhpur (Raj)'!$M$21</c:f>
              <c:strCache>
                <c:ptCount val="1"/>
                <c:pt idx="0">
                  <c:v>2023</c:v>
                </c:pt>
              </c:strCache>
            </c:strRef>
          </c:tx>
          <c:spPr>
            <a:ln w="28575" cap="rnd">
              <a:solidFill>
                <a:schemeClr val="accent2"/>
              </a:solidFill>
              <a:round/>
            </a:ln>
            <a:effectLst/>
          </c:spPr>
          <c:marker>
            <c:symbol val="none"/>
          </c:marker>
          <c:cat>
            <c:strRef>
              <c:f>'Jodhpur (Raj)'!$H$22:$H$33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'Jodhpur (Raj)'!$M$22:$M$33</c:f>
              <c:numCache>
                <c:formatCode>General</c:formatCode>
                <c:ptCount val="12"/>
                <c:pt idx="0">
                  <c:v>311.89999999999998</c:v>
                </c:pt>
                <c:pt idx="1">
                  <c:v>129.19999999999999</c:v>
                </c:pt>
                <c:pt idx="2">
                  <c:v>3188.7999999999997</c:v>
                </c:pt>
                <c:pt idx="3">
                  <c:v>2861.2999999999997</c:v>
                </c:pt>
                <c:pt idx="4">
                  <c:v>2066.4</c:v>
                </c:pt>
                <c:pt idx="5">
                  <c:v>1185.9000000000001</c:v>
                </c:pt>
                <c:pt idx="6">
                  <c:v>326.99999999999994</c:v>
                </c:pt>
                <c:pt idx="7">
                  <c:v>246</c:v>
                </c:pt>
                <c:pt idx="8">
                  <c:v>247.6</c:v>
                </c:pt>
                <c:pt idx="9">
                  <c:v>138</c:v>
                </c:pt>
                <c:pt idx="10">
                  <c:v>70.2</c:v>
                </c:pt>
                <c:pt idx="11">
                  <c:v>222.39999999999998</c:v>
                </c:pt>
              </c:numCache>
            </c:numRef>
          </c:val>
          <c:smooth val="1"/>
          <c:extLst>
            <c:ext xmlns:c16="http://schemas.microsoft.com/office/drawing/2014/chart" uri="{C3380CC4-5D6E-409C-BE32-E72D297353CC}">
              <c16:uniqueId val="{00000005-0994-44F4-8CA6-0C04223FFB92}"/>
            </c:ext>
          </c:extLst>
        </c:ser>
        <c:dLbls>
          <c:showLegendKey val="0"/>
          <c:showVal val="0"/>
          <c:showCatName val="0"/>
          <c:showSerName val="0"/>
          <c:showPercent val="0"/>
          <c:showBubbleSize val="0"/>
        </c:dLbls>
        <c:marker val="1"/>
        <c:smooth val="0"/>
        <c:axId val="960420464"/>
        <c:axId val="841932303"/>
      </c:lineChart>
      <c:catAx>
        <c:axId val="960420464"/>
        <c:scaling>
          <c:orientation val="minMax"/>
        </c:scaling>
        <c:delete val="0"/>
        <c:axPos val="b"/>
        <c:numFmt formatCode="0.00" sourceLinked="0"/>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841932303"/>
        <c:crosses val="autoZero"/>
        <c:auto val="1"/>
        <c:lblAlgn val="ctr"/>
        <c:lblOffset val="100"/>
        <c:noMultiLvlLbl val="0"/>
      </c:catAx>
      <c:valAx>
        <c:axId val="841932303"/>
        <c:scaling>
          <c:orientation val="minMax"/>
          <c:min val="0"/>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960420464"/>
        <c:crosses val="autoZero"/>
        <c:crossBetween val="between"/>
        <c:dispUnits>
          <c:builtInUnit val="thousand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2400" b="1" i="0" u="none" strike="noStrike" kern="1200" spc="0" baseline="0">
                <a:solidFill>
                  <a:schemeClr val="tx1"/>
                </a:solidFill>
                <a:latin typeface="+mn-lt"/>
                <a:ea typeface="+mn-ea"/>
                <a:cs typeface="+mn-cs"/>
              </a:defRPr>
            </a:pPr>
            <a:r>
              <a:rPr lang="en-US" b="1">
                <a:solidFill>
                  <a:schemeClr val="tx1"/>
                </a:solidFill>
              </a:rPr>
              <a:t>State wise Cumin Acreage ('000 Ha)</a:t>
            </a:r>
          </a:p>
        </c:rich>
      </c:tx>
      <c:overlay val="0"/>
      <c:spPr>
        <a:noFill/>
        <a:ln>
          <a:noFill/>
        </a:ln>
        <a:effectLst/>
      </c:spPr>
      <c:txPr>
        <a:bodyPr rot="0" spcFirstLastPara="1" vertOverflow="ellipsis" vert="horz" wrap="square" anchor="ctr" anchorCtr="1"/>
        <a:lstStyle/>
        <a:p>
          <a:pPr algn="ctr" rtl="0">
            <a:defRPr sz="24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'AYP working'!$T$34</c:f>
              <c:strCache>
                <c:ptCount val="1"/>
                <c:pt idx="0">
                  <c:v>Gujarat</c:v>
                </c:pt>
              </c:strCache>
            </c:strRef>
          </c:tx>
          <c:spPr>
            <a:solidFill>
              <a:schemeClr val="accent1"/>
            </a:solidFill>
            <a:ln>
              <a:noFill/>
            </a:ln>
            <a:effectLst/>
          </c:spPr>
          <c:invertIfNegative val="0"/>
          <c:dLbls>
            <c:dLbl>
              <c:idx val="6"/>
              <c:layout>
                <c:manualLayout>
                  <c:x val="-2.4637681159420291E-2"/>
                  <c:y val="-2.260279957919638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923-46E0-AB12-ADF46DA64216}"/>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'AYP working'!$U$31:$AA$33</c:f>
              <c:strCache>
                <c:ptCount val="7"/>
                <c:pt idx="0">
                  <c:v>2019</c:v>
                </c:pt>
                <c:pt idx="1">
                  <c:v>2020</c:v>
                </c:pt>
                <c:pt idx="2">
                  <c:v>2021</c:v>
                </c:pt>
                <c:pt idx="3">
                  <c:v>2022</c:v>
                </c:pt>
                <c:pt idx="4">
                  <c:v>2023</c:v>
                </c:pt>
                <c:pt idx="5">
                  <c:v>2024</c:v>
                </c:pt>
                <c:pt idx="6">
                  <c:v>2025(p)</c:v>
                </c:pt>
              </c:strCache>
            </c:strRef>
          </c:cat>
          <c:val>
            <c:numRef>
              <c:f>'AYP working'!$U$34:$AA$34</c:f>
              <c:numCache>
                <c:formatCode>0</c:formatCode>
                <c:ptCount val="7"/>
                <c:pt idx="0">
                  <c:v>349.55200000000002</c:v>
                </c:pt>
                <c:pt idx="1">
                  <c:v>494.238</c:v>
                </c:pt>
                <c:pt idx="2">
                  <c:v>475.19799999999998</c:v>
                </c:pt>
                <c:pt idx="3">
                  <c:v>322.28699999999998</c:v>
                </c:pt>
                <c:pt idx="4">
                  <c:v>276.22399999999999</c:v>
                </c:pt>
                <c:pt idx="5">
                  <c:v>561.30600000000004</c:v>
                </c:pt>
                <c:pt idx="6">
                  <c:v>476.53699999999998</c:v>
                </c:pt>
              </c:numCache>
            </c:numRef>
          </c:val>
          <c:extLst>
            <c:ext xmlns:c16="http://schemas.microsoft.com/office/drawing/2014/chart" uri="{C3380CC4-5D6E-409C-BE32-E72D297353CC}">
              <c16:uniqueId val="{00000000-B923-46E0-AB12-ADF46DA64216}"/>
            </c:ext>
          </c:extLst>
        </c:ser>
        <c:ser>
          <c:idx val="1"/>
          <c:order val="1"/>
          <c:tx>
            <c:strRef>
              <c:f>'AYP working'!$T$35</c:f>
              <c:strCache>
                <c:ptCount val="1"/>
                <c:pt idx="0">
                  <c:v>Rajasthan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'AYP working'!$U$31:$AA$33</c:f>
              <c:strCache>
                <c:ptCount val="7"/>
                <c:pt idx="0">
                  <c:v>2019</c:v>
                </c:pt>
                <c:pt idx="1">
                  <c:v>2020</c:v>
                </c:pt>
                <c:pt idx="2">
                  <c:v>2021</c:v>
                </c:pt>
                <c:pt idx="3">
                  <c:v>2022</c:v>
                </c:pt>
                <c:pt idx="4">
                  <c:v>2023</c:v>
                </c:pt>
                <c:pt idx="5">
                  <c:v>2024</c:v>
                </c:pt>
                <c:pt idx="6">
                  <c:v>2025(p)</c:v>
                </c:pt>
              </c:strCache>
            </c:strRef>
          </c:cat>
          <c:val>
            <c:numRef>
              <c:f>'AYP working'!$U$35:$AA$35</c:f>
              <c:numCache>
                <c:formatCode>0</c:formatCode>
                <c:ptCount val="7"/>
                <c:pt idx="0">
                  <c:v>676.24</c:v>
                </c:pt>
                <c:pt idx="1">
                  <c:v>779.77499999999998</c:v>
                </c:pt>
                <c:pt idx="2">
                  <c:v>609.71900000000005</c:v>
                </c:pt>
                <c:pt idx="3">
                  <c:v>544.86300000000006</c:v>
                </c:pt>
                <c:pt idx="4">
                  <c:v>579.14</c:v>
                </c:pt>
                <c:pt idx="5">
                  <c:v>690.51</c:v>
                </c:pt>
                <c:pt idx="6">
                  <c:v>500</c:v>
                </c:pt>
              </c:numCache>
            </c:numRef>
          </c:val>
          <c:extLst>
            <c:ext xmlns:c16="http://schemas.microsoft.com/office/drawing/2014/chart" uri="{C3380CC4-5D6E-409C-BE32-E72D297353CC}">
              <c16:uniqueId val="{00000001-B923-46E0-AB12-ADF46DA64216}"/>
            </c:ext>
          </c:extLst>
        </c:ser>
        <c:ser>
          <c:idx val="2"/>
          <c:order val="2"/>
          <c:tx>
            <c:strRef>
              <c:f>'AYP working'!$T$36</c:f>
              <c:strCache>
                <c:ptCount val="1"/>
                <c:pt idx="0">
                  <c:v>Total</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'AYP working'!$U$31:$AA$33</c:f>
              <c:strCache>
                <c:ptCount val="7"/>
                <c:pt idx="0">
                  <c:v>2019</c:v>
                </c:pt>
                <c:pt idx="1">
                  <c:v>2020</c:v>
                </c:pt>
                <c:pt idx="2">
                  <c:v>2021</c:v>
                </c:pt>
                <c:pt idx="3">
                  <c:v>2022</c:v>
                </c:pt>
                <c:pt idx="4">
                  <c:v>2023</c:v>
                </c:pt>
                <c:pt idx="5">
                  <c:v>2024</c:v>
                </c:pt>
                <c:pt idx="6">
                  <c:v>2025(p)</c:v>
                </c:pt>
              </c:strCache>
            </c:strRef>
          </c:cat>
          <c:val>
            <c:numRef>
              <c:f>'AYP working'!$U$36:$AA$36</c:f>
              <c:numCache>
                <c:formatCode>0</c:formatCode>
                <c:ptCount val="7"/>
                <c:pt idx="0">
                  <c:v>1027.9399999999998</c:v>
                </c:pt>
                <c:pt idx="1">
                  <c:v>1276.2829999999999</c:v>
                </c:pt>
                <c:pt idx="2">
                  <c:v>1087.01</c:v>
                </c:pt>
                <c:pt idx="3">
                  <c:v>869.18600000000004</c:v>
                </c:pt>
                <c:pt idx="4">
                  <c:v>857.35</c:v>
                </c:pt>
                <c:pt idx="5">
                  <c:v>1253.837</c:v>
                </c:pt>
                <c:pt idx="6">
                  <c:v>977.58699999999999</c:v>
                </c:pt>
              </c:numCache>
            </c:numRef>
          </c:val>
          <c:extLst>
            <c:ext xmlns:c16="http://schemas.microsoft.com/office/drawing/2014/chart" uri="{C3380CC4-5D6E-409C-BE32-E72D297353CC}">
              <c16:uniqueId val="{00000002-B923-46E0-AB12-ADF46DA64216}"/>
            </c:ext>
          </c:extLst>
        </c:ser>
        <c:dLbls>
          <c:dLblPos val="outEnd"/>
          <c:showLegendKey val="0"/>
          <c:showVal val="1"/>
          <c:showCatName val="0"/>
          <c:showSerName val="0"/>
          <c:showPercent val="0"/>
          <c:showBubbleSize val="0"/>
        </c:dLbls>
        <c:gapWidth val="219"/>
        <c:overlap val="-27"/>
        <c:axId val="495598560"/>
        <c:axId val="495596640"/>
      </c:barChart>
      <c:catAx>
        <c:axId val="49559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5596640"/>
        <c:crosses val="autoZero"/>
        <c:auto val="1"/>
        <c:lblAlgn val="ctr"/>
        <c:lblOffset val="100"/>
        <c:noMultiLvlLbl val="0"/>
      </c:catAx>
      <c:valAx>
        <c:axId val="49559664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9559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sz="20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a:t>State Wise Cumin Production ('000 MT)</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'AYP working'!$T$62</c:f>
              <c:strCache>
                <c:ptCount val="1"/>
                <c:pt idx="0">
                  <c:v>Gujarat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'AYP working'!$U$61:$AA$61</c:f>
              <c:strCache>
                <c:ptCount val="7"/>
                <c:pt idx="0">
                  <c:v>2019</c:v>
                </c:pt>
                <c:pt idx="1">
                  <c:v>2020</c:v>
                </c:pt>
                <c:pt idx="2">
                  <c:v>2021</c:v>
                </c:pt>
                <c:pt idx="3">
                  <c:v>2022</c:v>
                </c:pt>
                <c:pt idx="4">
                  <c:v>2023</c:v>
                </c:pt>
                <c:pt idx="5">
                  <c:v>2024</c:v>
                </c:pt>
                <c:pt idx="6">
                  <c:v>2025(p)%</c:v>
                </c:pt>
              </c:strCache>
            </c:strRef>
          </c:cat>
          <c:val>
            <c:numRef>
              <c:f>'AYP working'!$U$62:$AA$62</c:f>
              <c:numCache>
                <c:formatCode>0</c:formatCode>
                <c:ptCount val="7"/>
                <c:pt idx="0">
                  <c:v>319.86200000000002</c:v>
                </c:pt>
                <c:pt idx="1">
                  <c:v>481.55599999999998</c:v>
                </c:pt>
                <c:pt idx="2">
                  <c:v>474.52300000000002</c:v>
                </c:pt>
                <c:pt idx="3">
                  <c:v>322.62299999999999</c:v>
                </c:pt>
                <c:pt idx="4">
                  <c:v>274.75200000000001</c:v>
                </c:pt>
                <c:pt idx="5">
                  <c:v>548.24958311653347</c:v>
                </c:pt>
                <c:pt idx="6">
                  <c:v>491</c:v>
                </c:pt>
              </c:numCache>
            </c:numRef>
          </c:val>
          <c:extLst>
            <c:ext xmlns:c16="http://schemas.microsoft.com/office/drawing/2014/chart" uri="{C3380CC4-5D6E-409C-BE32-E72D297353CC}">
              <c16:uniqueId val="{00000000-BA69-4387-BFAC-7FEA624FACAC}"/>
            </c:ext>
          </c:extLst>
        </c:ser>
        <c:ser>
          <c:idx val="1"/>
          <c:order val="1"/>
          <c:tx>
            <c:strRef>
              <c:f>'AYP working'!$T$63</c:f>
              <c:strCache>
                <c:ptCount val="1"/>
                <c:pt idx="0">
                  <c:v>Rajasthan</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'AYP working'!$U$61:$AA$61</c:f>
              <c:strCache>
                <c:ptCount val="7"/>
                <c:pt idx="0">
                  <c:v>2019</c:v>
                </c:pt>
                <c:pt idx="1">
                  <c:v>2020</c:v>
                </c:pt>
                <c:pt idx="2">
                  <c:v>2021</c:v>
                </c:pt>
                <c:pt idx="3">
                  <c:v>2022</c:v>
                </c:pt>
                <c:pt idx="4">
                  <c:v>2023</c:v>
                </c:pt>
                <c:pt idx="5">
                  <c:v>2024</c:v>
                </c:pt>
                <c:pt idx="6">
                  <c:v>2025(p)%</c:v>
                </c:pt>
              </c:strCache>
            </c:strRef>
          </c:cat>
          <c:val>
            <c:numRef>
              <c:f>'AYP working'!$U$63:$AA$63</c:f>
              <c:numCache>
                <c:formatCode>0</c:formatCode>
                <c:ptCount val="7"/>
                <c:pt idx="0">
                  <c:v>378.654</c:v>
                </c:pt>
                <c:pt idx="1">
                  <c:v>428.14600000000002</c:v>
                </c:pt>
                <c:pt idx="2">
                  <c:v>318.68799999999999</c:v>
                </c:pt>
                <c:pt idx="3">
                  <c:v>230.95699999999999</c:v>
                </c:pt>
                <c:pt idx="4">
                  <c:v>300.37900000000002</c:v>
                </c:pt>
                <c:pt idx="5">
                  <c:v>355.5061230968459</c:v>
                </c:pt>
                <c:pt idx="6">
                  <c:v>280</c:v>
                </c:pt>
              </c:numCache>
            </c:numRef>
          </c:val>
          <c:extLst>
            <c:ext xmlns:c16="http://schemas.microsoft.com/office/drawing/2014/chart" uri="{C3380CC4-5D6E-409C-BE32-E72D297353CC}">
              <c16:uniqueId val="{00000001-BA69-4387-BFAC-7FEA624FACAC}"/>
            </c:ext>
          </c:extLst>
        </c:ser>
        <c:ser>
          <c:idx val="2"/>
          <c:order val="2"/>
          <c:tx>
            <c:strRef>
              <c:f>'AYP working'!$T$64</c:f>
              <c:strCache>
                <c:ptCount val="1"/>
                <c:pt idx="0">
                  <c:v>Total</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'AYP working'!$U$61:$AA$61</c:f>
              <c:strCache>
                <c:ptCount val="7"/>
                <c:pt idx="0">
                  <c:v>2019</c:v>
                </c:pt>
                <c:pt idx="1">
                  <c:v>2020</c:v>
                </c:pt>
                <c:pt idx="2">
                  <c:v>2021</c:v>
                </c:pt>
                <c:pt idx="3">
                  <c:v>2022</c:v>
                </c:pt>
                <c:pt idx="4">
                  <c:v>2023</c:v>
                </c:pt>
                <c:pt idx="5">
                  <c:v>2024</c:v>
                </c:pt>
                <c:pt idx="6">
                  <c:v>2025(p)%</c:v>
                </c:pt>
              </c:strCache>
            </c:strRef>
          </c:cat>
          <c:val>
            <c:numRef>
              <c:f>'AYP working'!$U$64:$AA$64</c:f>
              <c:numCache>
                <c:formatCode>0</c:formatCode>
                <c:ptCount val="7"/>
                <c:pt idx="0">
                  <c:v>700.64700000000005</c:v>
                </c:pt>
                <c:pt idx="1">
                  <c:v>912.04</c:v>
                </c:pt>
                <c:pt idx="2">
                  <c:v>795.31000000000006</c:v>
                </c:pt>
                <c:pt idx="3">
                  <c:v>555.78899999999987</c:v>
                </c:pt>
                <c:pt idx="4">
                  <c:v>577.27300000000014</c:v>
                </c:pt>
                <c:pt idx="5">
                  <c:v>905.89270621337937</c:v>
                </c:pt>
                <c:pt idx="6">
                  <c:v>772.12350000000004</c:v>
                </c:pt>
              </c:numCache>
            </c:numRef>
          </c:val>
          <c:extLst>
            <c:ext xmlns:c16="http://schemas.microsoft.com/office/drawing/2014/chart" uri="{C3380CC4-5D6E-409C-BE32-E72D297353CC}">
              <c16:uniqueId val="{00000002-BA69-4387-BFAC-7FEA624FACAC}"/>
            </c:ext>
          </c:extLst>
        </c:ser>
        <c:dLbls>
          <c:dLblPos val="outEnd"/>
          <c:showLegendKey val="0"/>
          <c:showVal val="1"/>
          <c:showCatName val="0"/>
          <c:showSerName val="0"/>
          <c:showPercent val="0"/>
          <c:showBubbleSize val="0"/>
        </c:dLbls>
        <c:gapWidth val="89"/>
        <c:overlap val="-27"/>
        <c:axId val="127702096"/>
        <c:axId val="496045216"/>
      </c:barChart>
      <c:catAx>
        <c:axId val="12770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496045216"/>
        <c:crosses val="autoZero"/>
        <c:auto val="1"/>
        <c:lblAlgn val="ctr"/>
        <c:lblOffset val="100"/>
        <c:noMultiLvlLbl val="0"/>
      </c:catAx>
      <c:valAx>
        <c:axId val="49604521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2770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2000" b="1"/>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b="1"/>
              <a:t>Cumin Seed Exports ('000 tons)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Exports!$F$3</c:f>
              <c:strCache>
                <c:ptCount val="1"/>
                <c:pt idx="0">
                  <c:v>2022</c:v>
                </c:pt>
              </c:strCache>
            </c:strRef>
          </c:tx>
          <c:spPr>
            <a:solidFill>
              <a:schemeClr val="accent1"/>
            </a:solidFill>
            <a:ln>
              <a:noFill/>
            </a:ln>
            <a:effectLst/>
          </c:spPr>
          <c:invertIfNegative val="0"/>
          <c:cat>
            <c:strRef>
              <c:f>Exports!$A$4:$A$15</c:f>
              <c:strCache>
                <c:ptCount val="12"/>
                <c:pt idx="0">
                  <c:v> Jan </c:v>
                </c:pt>
                <c:pt idx="1">
                  <c:v> Feb </c:v>
                </c:pt>
                <c:pt idx="2">
                  <c:v> Mar </c:v>
                </c:pt>
                <c:pt idx="3">
                  <c:v> Apr </c:v>
                </c:pt>
                <c:pt idx="4">
                  <c:v> May </c:v>
                </c:pt>
                <c:pt idx="5">
                  <c:v> Jun </c:v>
                </c:pt>
                <c:pt idx="6">
                  <c:v> Jul </c:v>
                </c:pt>
                <c:pt idx="7">
                  <c:v> Aug </c:v>
                </c:pt>
                <c:pt idx="8">
                  <c:v> Sep </c:v>
                </c:pt>
                <c:pt idx="9">
                  <c:v> Oct </c:v>
                </c:pt>
                <c:pt idx="10">
                  <c:v> Nov </c:v>
                </c:pt>
                <c:pt idx="11">
                  <c:v> Dec </c:v>
                </c:pt>
              </c:strCache>
            </c:strRef>
          </c:cat>
          <c:val>
            <c:numRef>
              <c:f>Exports!$F$4:$F$15</c:f>
              <c:numCache>
                <c:formatCode>0.00</c:formatCode>
                <c:ptCount val="12"/>
                <c:pt idx="0">
                  <c:v>13857.66</c:v>
                </c:pt>
                <c:pt idx="1">
                  <c:v>12988.62</c:v>
                </c:pt>
                <c:pt idx="2">
                  <c:v>13406.43</c:v>
                </c:pt>
                <c:pt idx="3">
                  <c:v>9943.1299999999992</c:v>
                </c:pt>
                <c:pt idx="4">
                  <c:v>13947.23</c:v>
                </c:pt>
                <c:pt idx="5">
                  <c:v>20405.36</c:v>
                </c:pt>
                <c:pt idx="6">
                  <c:v>19096</c:v>
                </c:pt>
                <c:pt idx="7">
                  <c:v>23501.82</c:v>
                </c:pt>
                <c:pt idx="8">
                  <c:v>17154.810000000001</c:v>
                </c:pt>
                <c:pt idx="9">
                  <c:v>11700.55</c:v>
                </c:pt>
                <c:pt idx="10">
                  <c:v>10503.69</c:v>
                </c:pt>
                <c:pt idx="11">
                  <c:v>11794.5</c:v>
                </c:pt>
              </c:numCache>
            </c:numRef>
          </c:val>
          <c:extLst>
            <c:ext xmlns:c16="http://schemas.microsoft.com/office/drawing/2014/chart" uri="{C3380CC4-5D6E-409C-BE32-E72D297353CC}">
              <c16:uniqueId val="{00000000-CE56-47B5-B01C-1CB2B34FFD3A}"/>
            </c:ext>
          </c:extLst>
        </c:ser>
        <c:ser>
          <c:idx val="1"/>
          <c:order val="1"/>
          <c:tx>
            <c:strRef>
              <c:f>Exports!$G$3</c:f>
              <c:strCache>
                <c:ptCount val="1"/>
                <c:pt idx="0">
                  <c:v>2023</c:v>
                </c:pt>
              </c:strCache>
            </c:strRef>
          </c:tx>
          <c:spPr>
            <a:solidFill>
              <a:schemeClr val="accent2"/>
            </a:solidFill>
            <a:ln>
              <a:noFill/>
            </a:ln>
            <a:effectLst/>
          </c:spPr>
          <c:invertIfNegative val="0"/>
          <c:cat>
            <c:strRef>
              <c:f>Exports!$A$4:$A$15</c:f>
              <c:strCache>
                <c:ptCount val="12"/>
                <c:pt idx="0">
                  <c:v> Jan </c:v>
                </c:pt>
                <c:pt idx="1">
                  <c:v> Feb </c:v>
                </c:pt>
                <c:pt idx="2">
                  <c:v> Mar </c:v>
                </c:pt>
                <c:pt idx="3">
                  <c:v> Apr </c:v>
                </c:pt>
                <c:pt idx="4">
                  <c:v> May </c:v>
                </c:pt>
                <c:pt idx="5">
                  <c:v> Jun </c:v>
                </c:pt>
                <c:pt idx="6">
                  <c:v> Jul </c:v>
                </c:pt>
                <c:pt idx="7">
                  <c:v> Aug </c:v>
                </c:pt>
                <c:pt idx="8">
                  <c:v> Sep </c:v>
                </c:pt>
                <c:pt idx="9">
                  <c:v> Oct </c:v>
                </c:pt>
                <c:pt idx="10">
                  <c:v> Nov </c:v>
                </c:pt>
                <c:pt idx="11">
                  <c:v> Dec </c:v>
                </c:pt>
              </c:strCache>
            </c:strRef>
          </c:cat>
          <c:val>
            <c:numRef>
              <c:f>Exports!$G$4:$G$15</c:f>
              <c:numCache>
                <c:formatCode>0.0</c:formatCode>
                <c:ptCount val="12"/>
                <c:pt idx="0">
                  <c:v>8049.71</c:v>
                </c:pt>
                <c:pt idx="1">
                  <c:v>11362.19</c:v>
                </c:pt>
                <c:pt idx="2">
                  <c:v>18552.11</c:v>
                </c:pt>
                <c:pt idx="3">
                  <c:v>16281.87</c:v>
                </c:pt>
                <c:pt idx="4" formatCode="0.00">
                  <c:v>24794.400000000001</c:v>
                </c:pt>
                <c:pt idx="5">
                  <c:v>9259.42</c:v>
                </c:pt>
                <c:pt idx="6" formatCode="0.00">
                  <c:v>7190.52</c:v>
                </c:pt>
                <c:pt idx="7">
                  <c:v>6653.73</c:v>
                </c:pt>
                <c:pt idx="8">
                  <c:v>5959.94</c:v>
                </c:pt>
                <c:pt idx="9">
                  <c:v>6228.01</c:v>
                </c:pt>
                <c:pt idx="10">
                  <c:v>8099.26</c:v>
                </c:pt>
                <c:pt idx="11">
                  <c:v>12234.27</c:v>
                </c:pt>
              </c:numCache>
            </c:numRef>
          </c:val>
          <c:extLst>
            <c:ext xmlns:c16="http://schemas.microsoft.com/office/drawing/2014/chart" uri="{C3380CC4-5D6E-409C-BE32-E72D297353CC}">
              <c16:uniqueId val="{00000001-CE56-47B5-B01C-1CB2B34FFD3A}"/>
            </c:ext>
          </c:extLst>
        </c:ser>
        <c:dLbls>
          <c:showLegendKey val="0"/>
          <c:showVal val="0"/>
          <c:showCatName val="0"/>
          <c:showSerName val="0"/>
          <c:showPercent val="0"/>
          <c:showBubbleSize val="0"/>
        </c:dLbls>
        <c:gapWidth val="75"/>
        <c:overlap val="-25"/>
        <c:axId val="488463119"/>
        <c:axId val="488436239"/>
      </c:barChart>
      <c:lineChart>
        <c:grouping val="standard"/>
        <c:varyColors val="0"/>
        <c:ser>
          <c:idx val="2"/>
          <c:order val="2"/>
          <c:tx>
            <c:strRef>
              <c:f>Exports!$H$3</c:f>
              <c:strCache>
                <c:ptCount val="1"/>
                <c:pt idx="0">
                  <c:v>2024</c:v>
                </c:pt>
              </c:strCache>
            </c:strRef>
          </c:tx>
          <c:spPr>
            <a:ln w="28575" cap="rnd">
              <a:solidFill>
                <a:schemeClr val="tx1">
                  <a:lumMod val="95000"/>
                  <a:lumOff val="5000"/>
                </a:schemeClr>
              </a:solidFill>
              <a:round/>
            </a:ln>
            <a:effectLst/>
          </c:spPr>
          <c:marker>
            <c:symbol val="none"/>
          </c:marker>
          <c:dLbls>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Exports!$A$4:$A$15</c:f>
              <c:strCache>
                <c:ptCount val="12"/>
                <c:pt idx="0">
                  <c:v> Jan </c:v>
                </c:pt>
                <c:pt idx="1">
                  <c:v> Feb </c:v>
                </c:pt>
                <c:pt idx="2">
                  <c:v> Mar </c:v>
                </c:pt>
                <c:pt idx="3">
                  <c:v> Apr </c:v>
                </c:pt>
                <c:pt idx="4">
                  <c:v> May </c:v>
                </c:pt>
                <c:pt idx="5">
                  <c:v> Jun </c:v>
                </c:pt>
                <c:pt idx="6">
                  <c:v> Jul </c:v>
                </c:pt>
                <c:pt idx="7">
                  <c:v> Aug </c:v>
                </c:pt>
                <c:pt idx="8">
                  <c:v> Sep </c:v>
                </c:pt>
                <c:pt idx="9">
                  <c:v> Oct </c:v>
                </c:pt>
                <c:pt idx="10">
                  <c:v> Nov </c:v>
                </c:pt>
                <c:pt idx="11">
                  <c:v> Dec </c:v>
                </c:pt>
              </c:strCache>
            </c:strRef>
          </c:cat>
          <c:val>
            <c:numRef>
              <c:f>Exports!$H$4:$H$15</c:f>
              <c:numCache>
                <c:formatCode>0</c:formatCode>
                <c:ptCount val="12"/>
                <c:pt idx="0">
                  <c:v>12395.63</c:v>
                </c:pt>
                <c:pt idx="1">
                  <c:v>10965.6</c:v>
                </c:pt>
                <c:pt idx="2">
                  <c:v>32126.66</c:v>
                </c:pt>
                <c:pt idx="3">
                  <c:v>38026.959999999999</c:v>
                </c:pt>
                <c:pt idx="4">
                  <c:v>20916.88</c:v>
                </c:pt>
                <c:pt idx="5">
                  <c:v>14826.73</c:v>
                </c:pt>
                <c:pt idx="6">
                  <c:v>17403.93</c:v>
                </c:pt>
                <c:pt idx="7">
                  <c:v>12544.44</c:v>
                </c:pt>
                <c:pt idx="8">
                  <c:v>15530</c:v>
                </c:pt>
                <c:pt idx="9">
                  <c:v>16257.44</c:v>
                </c:pt>
                <c:pt idx="10">
                  <c:v>11555.56</c:v>
                </c:pt>
                <c:pt idx="11">
                  <c:v>18078.189999999999</c:v>
                </c:pt>
              </c:numCache>
            </c:numRef>
          </c:val>
          <c:smooth val="1"/>
          <c:extLst>
            <c:ext xmlns:c16="http://schemas.microsoft.com/office/drawing/2014/chart" uri="{C3380CC4-5D6E-409C-BE32-E72D297353CC}">
              <c16:uniqueId val="{00000002-CE56-47B5-B01C-1CB2B34FFD3A}"/>
            </c:ext>
          </c:extLst>
        </c:ser>
        <c:dLbls>
          <c:showLegendKey val="0"/>
          <c:showVal val="0"/>
          <c:showCatName val="0"/>
          <c:showSerName val="0"/>
          <c:showPercent val="0"/>
          <c:showBubbleSize val="0"/>
        </c:dLbls>
        <c:marker val="1"/>
        <c:smooth val="0"/>
        <c:axId val="488463119"/>
        <c:axId val="488436239"/>
      </c:lineChart>
      <c:catAx>
        <c:axId val="488463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88436239"/>
        <c:crosses val="autoZero"/>
        <c:auto val="1"/>
        <c:lblAlgn val="ctr"/>
        <c:lblOffset val="100"/>
        <c:noMultiLvlLbl val="0"/>
      </c:catAx>
      <c:valAx>
        <c:axId val="488436239"/>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488463119"/>
        <c:crosses val="autoZero"/>
        <c:crossBetween val="between"/>
        <c:dispUnits>
          <c:builtInUnit val="thousand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20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a:t>Indian Cumin seed Exports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Exports!$M$3</c:f>
              <c:strCache>
                <c:ptCount val="1"/>
                <c:pt idx="0">
                  <c:v>Cumin seed Exports</c:v>
                </c:pt>
              </c:strCache>
            </c:strRef>
          </c:tx>
          <c:spPr>
            <a:solidFill>
              <a:schemeClr val="accent1"/>
            </a:solidFill>
            <a:ln>
              <a:noFill/>
            </a:ln>
            <a:effectLst/>
          </c:spPr>
          <c:invertIfNegative val="0"/>
          <c:dLbls>
            <c:dLbl>
              <c:idx val="5"/>
              <c:tx>
                <c:rich>
                  <a:bodyPr/>
                  <a:lstStyle/>
                  <a:p>
                    <a:r>
                      <a:rPr lang="en-US"/>
                      <a:t>220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6D4-4F27-BFF5-B035EE358556}"/>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Exports!$L$4:$L$10</c:f>
              <c:strCache>
                <c:ptCount val="7"/>
                <c:pt idx="0">
                  <c:v>2019</c:v>
                </c:pt>
                <c:pt idx="1">
                  <c:v>2020</c:v>
                </c:pt>
                <c:pt idx="2">
                  <c:v>2021</c:v>
                </c:pt>
                <c:pt idx="3">
                  <c:v>2022</c:v>
                </c:pt>
                <c:pt idx="4">
                  <c:v>2023</c:v>
                </c:pt>
                <c:pt idx="5">
                  <c:v>2024</c:v>
                </c:pt>
                <c:pt idx="6">
                  <c:v>2025 (P)</c:v>
                </c:pt>
              </c:strCache>
            </c:strRef>
          </c:cat>
          <c:val>
            <c:numRef>
              <c:f>Exports!$M$4:$M$10</c:f>
              <c:numCache>
                <c:formatCode>0.0</c:formatCode>
                <c:ptCount val="7"/>
                <c:pt idx="0">
                  <c:v>206689.44</c:v>
                </c:pt>
                <c:pt idx="1">
                  <c:v>264366.96000000002</c:v>
                </c:pt>
                <c:pt idx="2">
                  <c:v>228925.87</c:v>
                </c:pt>
                <c:pt idx="3">
                  <c:v>178299.8</c:v>
                </c:pt>
                <c:pt idx="4">
                  <c:v>134665.43</c:v>
                </c:pt>
                <c:pt idx="5">
                  <c:v>220628</c:v>
                </c:pt>
                <c:pt idx="6">
                  <c:v>225210</c:v>
                </c:pt>
              </c:numCache>
            </c:numRef>
          </c:val>
          <c:extLst>
            <c:ext xmlns:c16="http://schemas.microsoft.com/office/drawing/2014/chart" uri="{C3380CC4-5D6E-409C-BE32-E72D297353CC}">
              <c16:uniqueId val="{00000000-E6D4-4F27-BFF5-B035EE358556}"/>
            </c:ext>
          </c:extLst>
        </c:ser>
        <c:dLbls>
          <c:showLegendKey val="0"/>
          <c:showVal val="0"/>
          <c:showCatName val="0"/>
          <c:showSerName val="0"/>
          <c:showPercent val="0"/>
          <c:showBubbleSize val="0"/>
        </c:dLbls>
        <c:gapWidth val="219"/>
        <c:overlap val="-27"/>
        <c:axId val="60515471"/>
        <c:axId val="60528911"/>
      </c:barChart>
      <c:catAx>
        <c:axId val="60515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0528911"/>
        <c:crosses val="autoZero"/>
        <c:auto val="1"/>
        <c:lblAlgn val="ctr"/>
        <c:lblOffset val="100"/>
        <c:noMultiLvlLbl val="0"/>
      </c:catAx>
      <c:valAx>
        <c:axId val="60528911"/>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0515471"/>
        <c:crosses val="autoZero"/>
        <c:crossBetween val="between"/>
        <c:dispUnits>
          <c:builtInUnit val="thousands"/>
        </c:dispUnits>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300" b="1" i="0" u="none" strike="noStrike" kern="1200" spc="0" baseline="0">
                <a:solidFill>
                  <a:schemeClr val="tx1">
                    <a:lumMod val="65000"/>
                    <a:lumOff val="35000"/>
                  </a:schemeClr>
                </a:solidFill>
                <a:latin typeface="+mn-lt"/>
                <a:ea typeface="+mn-ea"/>
                <a:cs typeface="+mn-cs"/>
              </a:defRPr>
            </a:pPr>
            <a:r>
              <a:rPr lang="en-US" sz="3300" b="1"/>
              <a:t>US Cumin Import Share</a:t>
            </a:r>
          </a:p>
        </c:rich>
      </c:tx>
      <c:layout>
        <c:manualLayout>
          <c:xMode val="edge"/>
          <c:yMode val="edge"/>
          <c:x val="0.34107016036056848"/>
          <c:y val="1.5475202104408875E-3"/>
        </c:manualLayout>
      </c:layout>
      <c:overlay val="0"/>
      <c:spPr>
        <a:noFill/>
        <a:ln>
          <a:noFill/>
        </a:ln>
        <a:effectLst/>
      </c:spPr>
      <c:txPr>
        <a:bodyPr rot="0" spcFirstLastPara="1" vertOverflow="ellipsis" vert="horz" wrap="square" anchor="ctr" anchorCtr="1"/>
        <a:lstStyle/>
        <a:p>
          <a:pPr>
            <a:defRPr sz="33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cat>
            <c:strRef>
              <c:f>Sheet1!$E$7:$E$12</c:f>
              <c:strCache>
                <c:ptCount val="6"/>
                <c:pt idx="0">
                  <c:v>India</c:v>
                </c:pt>
                <c:pt idx="1">
                  <c:v>Türkiye</c:v>
                </c:pt>
                <c:pt idx="2">
                  <c:v>United Arab Emirates</c:v>
                </c:pt>
                <c:pt idx="3">
                  <c:v>Egypt</c:v>
                </c:pt>
                <c:pt idx="4">
                  <c:v>Bangladesh</c:v>
                </c:pt>
                <c:pt idx="5">
                  <c:v>Others</c:v>
                </c:pt>
              </c:strCache>
            </c:strRef>
          </c:cat>
          <c:val>
            <c:numRef>
              <c:f>Sheet1!$F$7:$F$12</c:f>
            </c:numRef>
          </c:val>
          <c:extLst>
            <c:ext xmlns:c16="http://schemas.microsoft.com/office/drawing/2014/chart" uri="{C3380CC4-5D6E-409C-BE32-E72D297353CC}">
              <c16:uniqueId val="{00000000-A196-4A59-A3BC-661F9EA2B5F3}"/>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2-A196-4A59-A3BC-661F9EA2B5F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4-A196-4A59-A3BC-661F9EA2B5F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6-A196-4A59-A3BC-661F9EA2B5F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8-A196-4A59-A3BC-661F9EA2B5F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A-A196-4A59-A3BC-661F9EA2B5F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C-A196-4A59-A3BC-661F9EA2B5F3}"/>
              </c:ext>
            </c:extLst>
          </c:dPt>
          <c:dLbls>
            <c:dLbl>
              <c:idx val="0"/>
              <c:layout>
                <c:manualLayout>
                  <c:x val="-6.8506962949152123E-2"/>
                  <c:y val="-0.18798605744102337"/>
                </c:manualLayout>
              </c:layout>
              <c:spPr>
                <a:noFill/>
                <a:ln>
                  <a:noFill/>
                </a:ln>
                <a:effectLst/>
              </c:spPr>
              <c:txPr>
                <a:bodyPr rot="0" spcFirstLastPara="1" vertOverflow="ellipsis" vert="horz" wrap="square" anchor="ctr" anchorCtr="1"/>
                <a:lstStyle/>
                <a:p>
                  <a:pPr>
                    <a:defRPr sz="2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96-4A59-A3BC-661F9EA2B5F3}"/>
                </c:ext>
              </c:extLst>
            </c:dLbl>
            <c:dLbl>
              <c:idx val="1"/>
              <c:layout>
                <c:manualLayout>
                  <c:x val="5.0227513666089338E-2"/>
                  <c:y val="0.1112567445937364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196-4A59-A3BC-661F9EA2B5F3}"/>
                </c:ext>
              </c:extLst>
            </c:dLbl>
            <c:dLbl>
              <c:idx val="2"/>
              <c:layout>
                <c:manualLayout>
                  <c:x val="-5.8269536819051955E-2"/>
                  <c:y val="3.29122056292148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196-4A59-A3BC-661F9EA2B5F3}"/>
                </c:ext>
              </c:extLst>
            </c:dLbl>
            <c:dLbl>
              <c:idx val="3"/>
              <c:layout>
                <c:manualLayout>
                  <c:x val="-3.5846404338063471E-2"/>
                  <c:y val="-1.28088645552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196-4A59-A3BC-661F9EA2B5F3}"/>
                </c:ext>
              </c:extLst>
            </c:dLbl>
            <c:dLbl>
              <c:idx val="4"/>
              <c:layout>
                <c:manualLayout>
                  <c:x val="2.6334507622705099E-2"/>
                  <c:y val="-3.10134149897929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196-4A59-A3BC-661F9EA2B5F3}"/>
                </c:ext>
              </c:extLst>
            </c:dLbl>
            <c:dLbl>
              <c:idx val="5"/>
              <c:layout>
                <c:manualLayout>
                  <c:x val="5.8409920899007331E-2"/>
                  <c:y val="1.4430956547098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196-4A59-A3BC-661F9EA2B5F3}"/>
                </c:ext>
              </c:extLst>
            </c:dLbl>
            <c:spPr>
              <a:noFill/>
              <a:ln>
                <a:noFill/>
              </a:ln>
              <a:effectLst/>
            </c:spPr>
            <c:txPr>
              <a:bodyPr rot="0" spcFirstLastPara="1" vertOverflow="ellipsis" vert="horz" wrap="square" anchor="ctr" anchorCtr="1"/>
              <a:lstStyle/>
              <a:p>
                <a:pPr>
                  <a:defRPr sz="2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Sheet1!$E$7:$E$12</c:f>
              <c:strCache>
                <c:ptCount val="6"/>
                <c:pt idx="0">
                  <c:v>India</c:v>
                </c:pt>
                <c:pt idx="1">
                  <c:v>Türkiye</c:v>
                </c:pt>
                <c:pt idx="2">
                  <c:v>United Arab Emirates</c:v>
                </c:pt>
                <c:pt idx="3">
                  <c:v>Egypt</c:v>
                </c:pt>
                <c:pt idx="4">
                  <c:v>Bangladesh</c:v>
                </c:pt>
                <c:pt idx="5">
                  <c:v>Others</c:v>
                </c:pt>
              </c:strCache>
            </c:strRef>
          </c:cat>
          <c:val>
            <c:numRef>
              <c:f>Sheet1!$G$7:$G$12</c:f>
              <c:numCache>
                <c:formatCode>0%</c:formatCode>
                <c:ptCount val="6"/>
                <c:pt idx="0">
                  <c:v>0.92210007192027121</c:v>
                </c:pt>
                <c:pt idx="1">
                  <c:v>5.5399157505394023E-2</c:v>
                </c:pt>
                <c:pt idx="2">
                  <c:v>1.1527792047672866E-2</c:v>
                </c:pt>
                <c:pt idx="3">
                  <c:v>2.0548648926333093E-3</c:v>
                </c:pt>
                <c:pt idx="4">
                  <c:v>1.7466351587383129E-3</c:v>
                </c:pt>
                <c:pt idx="5">
                  <c:v>7.1714784752902501E-3</c:v>
                </c:pt>
              </c:numCache>
            </c:numRef>
          </c:val>
          <c:extLst>
            <c:ext xmlns:c16="http://schemas.microsoft.com/office/drawing/2014/chart" uri="{C3380CC4-5D6E-409C-BE32-E72D297353CC}">
              <c16:uniqueId val="{0000000D-A196-4A59-A3BC-661F9EA2B5F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sz="24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360" b="1" i="0" u="none" strike="noStrike" kern="1200" spc="0" baseline="0">
                <a:solidFill>
                  <a:schemeClr val="tx1">
                    <a:lumMod val="65000"/>
                    <a:lumOff val="35000"/>
                  </a:schemeClr>
                </a:solidFill>
                <a:latin typeface="+mn-lt"/>
                <a:ea typeface="+mn-ea"/>
                <a:cs typeface="+mn-cs"/>
              </a:defRPr>
            </a:pPr>
            <a:r>
              <a:rPr lang="en-US" b="1" dirty="0"/>
              <a:t>Cumin Exporting Countries to US (000' MT)</a:t>
            </a:r>
          </a:p>
        </c:rich>
      </c:tx>
      <c:overlay val="0"/>
      <c:spPr>
        <a:noFill/>
        <a:ln>
          <a:noFill/>
        </a:ln>
        <a:effectLst/>
      </c:spPr>
      <c:txPr>
        <a:bodyPr rot="0" spcFirstLastPara="1" vertOverflow="ellipsis" vert="horz" wrap="square" anchor="ctr" anchorCtr="1"/>
        <a:lstStyle/>
        <a:p>
          <a:pPr>
            <a:defRPr sz="336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2020</c:v>
                </c:pt>
              </c:strCache>
            </c:strRef>
          </c:tx>
          <c:spPr>
            <a:solidFill>
              <a:schemeClr val="accent1"/>
            </a:solidFill>
            <a:ln>
              <a:noFill/>
            </a:ln>
            <a:effectLst/>
          </c:spPr>
          <c:invertIfNegative val="0"/>
          <c:cat>
            <c:strRef>
              <c:f>Sheet1!$A$2:$A$7</c:f>
              <c:strCache>
                <c:ptCount val="6"/>
                <c:pt idx="0">
                  <c:v>India</c:v>
                </c:pt>
                <c:pt idx="1">
                  <c:v>Türkiye</c:v>
                </c:pt>
                <c:pt idx="2">
                  <c:v>United Arab Emirates</c:v>
                </c:pt>
                <c:pt idx="3">
                  <c:v>Egypt</c:v>
                </c:pt>
                <c:pt idx="4">
                  <c:v>Bangladesh</c:v>
                </c:pt>
                <c:pt idx="5">
                  <c:v>Others</c:v>
                </c:pt>
              </c:strCache>
            </c:strRef>
          </c:cat>
          <c:val>
            <c:numRef>
              <c:f>Sheet1!$B$2:$B$7</c:f>
              <c:numCache>
                <c:formatCode>0.00</c:formatCode>
                <c:ptCount val="6"/>
                <c:pt idx="0">
                  <c:v>28.532</c:v>
                </c:pt>
                <c:pt idx="1">
                  <c:v>6.9020000000000001</c:v>
                </c:pt>
                <c:pt idx="2">
                  <c:v>1.0999999999999999E-2</c:v>
                </c:pt>
                <c:pt idx="3">
                  <c:v>0.45400000000000001</c:v>
                </c:pt>
                <c:pt idx="4">
                  <c:v>0</c:v>
                </c:pt>
                <c:pt idx="5">
                  <c:v>0.55200000000000005</c:v>
                </c:pt>
              </c:numCache>
            </c:numRef>
          </c:val>
          <c:extLst>
            <c:ext xmlns:c16="http://schemas.microsoft.com/office/drawing/2014/chart" uri="{C3380CC4-5D6E-409C-BE32-E72D297353CC}">
              <c16:uniqueId val="{00000000-6200-40ED-ABE1-A6AEC5EF16E4}"/>
            </c:ext>
          </c:extLst>
        </c:ser>
        <c:ser>
          <c:idx val="1"/>
          <c:order val="1"/>
          <c:tx>
            <c:strRef>
              <c:f>Sheet1!$C$1</c:f>
              <c:strCache>
                <c:ptCount val="1"/>
                <c:pt idx="0">
                  <c:v>2021</c:v>
                </c:pt>
              </c:strCache>
            </c:strRef>
          </c:tx>
          <c:spPr>
            <a:solidFill>
              <a:schemeClr val="accent2"/>
            </a:solidFill>
            <a:ln>
              <a:noFill/>
            </a:ln>
            <a:effectLst/>
          </c:spPr>
          <c:invertIfNegative val="0"/>
          <c:cat>
            <c:strRef>
              <c:f>Sheet1!$A$2:$A$7</c:f>
              <c:strCache>
                <c:ptCount val="6"/>
                <c:pt idx="0">
                  <c:v>India</c:v>
                </c:pt>
                <c:pt idx="1">
                  <c:v>Türkiye</c:v>
                </c:pt>
                <c:pt idx="2">
                  <c:v>United Arab Emirates</c:v>
                </c:pt>
                <c:pt idx="3">
                  <c:v>Egypt</c:v>
                </c:pt>
                <c:pt idx="4">
                  <c:v>Bangladesh</c:v>
                </c:pt>
                <c:pt idx="5">
                  <c:v>Others</c:v>
                </c:pt>
              </c:strCache>
            </c:strRef>
          </c:cat>
          <c:val>
            <c:numRef>
              <c:f>Sheet1!$C$2:$C$7</c:f>
              <c:numCache>
                <c:formatCode>0.00</c:formatCode>
                <c:ptCount val="6"/>
                <c:pt idx="0">
                  <c:v>27.248999999999999</c:v>
                </c:pt>
                <c:pt idx="1">
                  <c:v>3.5249999999999999</c:v>
                </c:pt>
                <c:pt idx="2">
                  <c:v>2E-3</c:v>
                </c:pt>
                <c:pt idx="3">
                  <c:v>0.20399999999999999</c:v>
                </c:pt>
                <c:pt idx="4">
                  <c:v>3.0000000000000001E-3</c:v>
                </c:pt>
                <c:pt idx="5">
                  <c:v>0.27900000000000003</c:v>
                </c:pt>
              </c:numCache>
            </c:numRef>
          </c:val>
          <c:extLst>
            <c:ext xmlns:c16="http://schemas.microsoft.com/office/drawing/2014/chart" uri="{C3380CC4-5D6E-409C-BE32-E72D297353CC}">
              <c16:uniqueId val="{00000001-6200-40ED-ABE1-A6AEC5EF16E4}"/>
            </c:ext>
          </c:extLst>
        </c:ser>
        <c:ser>
          <c:idx val="2"/>
          <c:order val="2"/>
          <c:tx>
            <c:strRef>
              <c:f>Sheet1!$D$1</c:f>
              <c:strCache>
                <c:ptCount val="1"/>
                <c:pt idx="0">
                  <c:v>2022</c:v>
                </c:pt>
              </c:strCache>
            </c:strRef>
          </c:tx>
          <c:spPr>
            <a:solidFill>
              <a:schemeClr val="accent3"/>
            </a:solidFill>
            <a:ln>
              <a:noFill/>
            </a:ln>
            <a:effectLst/>
          </c:spPr>
          <c:invertIfNegative val="0"/>
          <c:cat>
            <c:strRef>
              <c:f>Sheet1!$A$2:$A$7</c:f>
              <c:strCache>
                <c:ptCount val="6"/>
                <c:pt idx="0">
                  <c:v>India</c:v>
                </c:pt>
                <c:pt idx="1">
                  <c:v>Türkiye</c:v>
                </c:pt>
                <c:pt idx="2">
                  <c:v>United Arab Emirates</c:v>
                </c:pt>
                <c:pt idx="3">
                  <c:v>Egypt</c:v>
                </c:pt>
                <c:pt idx="4">
                  <c:v>Bangladesh</c:v>
                </c:pt>
                <c:pt idx="5">
                  <c:v>Others</c:v>
                </c:pt>
              </c:strCache>
            </c:strRef>
          </c:cat>
          <c:val>
            <c:numRef>
              <c:f>Sheet1!$D$2:$D$7</c:f>
              <c:numCache>
                <c:formatCode>0.00</c:formatCode>
                <c:ptCount val="6"/>
                <c:pt idx="0">
                  <c:v>25.734000000000002</c:v>
                </c:pt>
                <c:pt idx="1">
                  <c:v>4.5999999999999996</c:v>
                </c:pt>
                <c:pt idx="2">
                  <c:v>0</c:v>
                </c:pt>
                <c:pt idx="3">
                  <c:v>0.13900000000000001</c:v>
                </c:pt>
                <c:pt idx="4">
                  <c:v>0</c:v>
                </c:pt>
                <c:pt idx="5">
                  <c:v>0.26400000000000001</c:v>
                </c:pt>
              </c:numCache>
            </c:numRef>
          </c:val>
          <c:extLst>
            <c:ext xmlns:c16="http://schemas.microsoft.com/office/drawing/2014/chart" uri="{C3380CC4-5D6E-409C-BE32-E72D297353CC}">
              <c16:uniqueId val="{00000002-6200-40ED-ABE1-A6AEC5EF16E4}"/>
            </c:ext>
          </c:extLst>
        </c:ser>
        <c:ser>
          <c:idx val="3"/>
          <c:order val="3"/>
          <c:tx>
            <c:strRef>
              <c:f>Sheet1!$E$1</c:f>
              <c:strCache>
                <c:ptCount val="1"/>
                <c:pt idx="0">
                  <c:v>2023</c:v>
                </c:pt>
              </c:strCache>
            </c:strRef>
          </c:tx>
          <c:spPr>
            <a:solidFill>
              <a:schemeClr val="accent4"/>
            </a:solidFill>
            <a:ln>
              <a:noFill/>
            </a:ln>
            <a:effectLst/>
          </c:spPr>
          <c:invertIfNegative val="0"/>
          <c:cat>
            <c:strRef>
              <c:f>Sheet1!$A$2:$A$7</c:f>
              <c:strCache>
                <c:ptCount val="6"/>
                <c:pt idx="0">
                  <c:v>India</c:v>
                </c:pt>
                <c:pt idx="1">
                  <c:v>Türkiye</c:v>
                </c:pt>
                <c:pt idx="2">
                  <c:v>United Arab Emirates</c:v>
                </c:pt>
                <c:pt idx="3">
                  <c:v>Egypt</c:v>
                </c:pt>
                <c:pt idx="4">
                  <c:v>Bangladesh</c:v>
                </c:pt>
                <c:pt idx="5">
                  <c:v>Others</c:v>
                </c:pt>
              </c:strCache>
            </c:strRef>
          </c:cat>
          <c:val>
            <c:numRef>
              <c:f>Sheet1!$E$2:$E$7</c:f>
              <c:numCache>
                <c:formatCode>0.00</c:formatCode>
                <c:ptCount val="6"/>
                <c:pt idx="0">
                  <c:v>34.482999999999997</c:v>
                </c:pt>
                <c:pt idx="1">
                  <c:v>1.6080000000000001</c:v>
                </c:pt>
                <c:pt idx="2">
                  <c:v>0</c:v>
                </c:pt>
                <c:pt idx="3">
                  <c:v>2E-3</c:v>
                </c:pt>
                <c:pt idx="4">
                  <c:v>0</c:v>
                </c:pt>
                <c:pt idx="5">
                  <c:v>2.9239999999999999</c:v>
                </c:pt>
              </c:numCache>
            </c:numRef>
          </c:val>
          <c:extLst>
            <c:ext xmlns:c16="http://schemas.microsoft.com/office/drawing/2014/chart" uri="{C3380CC4-5D6E-409C-BE32-E72D297353CC}">
              <c16:uniqueId val="{00000003-6200-40ED-ABE1-A6AEC5EF16E4}"/>
            </c:ext>
          </c:extLst>
        </c:ser>
        <c:ser>
          <c:idx val="4"/>
          <c:order val="4"/>
          <c:tx>
            <c:strRef>
              <c:f>Sheet1!$F$1</c:f>
              <c:strCache>
                <c:ptCount val="1"/>
                <c:pt idx="0">
                  <c:v>2024</c:v>
                </c:pt>
              </c:strCache>
            </c:strRef>
          </c:tx>
          <c:spPr>
            <a:solidFill>
              <a:schemeClr val="accent5"/>
            </a:solidFill>
            <a:ln>
              <a:noFill/>
            </a:ln>
            <a:effectLst/>
          </c:spPr>
          <c:invertIfNegative val="0"/>
          <c:cat>
            <c:strRef>
              <c:f>Sheet1!$A$2:$A$7</c:f>
              <c:strCache>
                <c:ptCount val="6"/>
                <c:pt idx="0">
                  <c:v>India</c:v>
                </c:pt>
                <c:pt idx="1">
                  <c:v>Türkiye</c:v>
                </c:pt>
                <c:pt idx="2">
                  <c:v>United Arab Emirates</c:v>
                </c:pt>
                <c:pt idx="3">
                  <c:v>Egypt</c:v>
                </c:pt>
                <c:pt idx="4">
                  <c:v>Bangladesh</c:v>
                </c:pt>
                <c:pt idx="5">
                  <c:v>Others</c:v>
                </c:pt>
              </c:strCache>
            </c:strRef>
          </c:cat>
          <c:val>
            <c:numRef>
              <c:f>Sheet1!$F$2:$F$7</c:f>
              <c:numCache>
                <c:formatCode>0.00</c:formatCode>
                <c:ptCount val="6"/>
                <c:pt idx="0">
                  <c:v>44.874000000000002</c:v>
                </c:pt>
                <c:pt idx="1">
                  <c:v>2.6960000000000002</c:v>
                </c:pt>
                <c:pt idx="2">
                  <c:v>0.56100000000000005</c:v>
                </c:pt>
                <c:pt idx="3">
                  <c:v>0.1</c:v>
                </c:pt>
                <c:pt idx="4">
                  <c:v>8.5000000000000006E-2</c:v>
                </c:pt>
                <c:pt idx="5">
                  <c:v>0.34899999999999998</c:v>
                </c:pt>
              </c:numCache>
            </c:numRef>
          </c:val>
          <c:extLst>
            <c:ext xmlns:c16="http://schemas.microsoft.com/office/drawing/2014/chart" uri="{C3380CC4-5D6E-409C-BE32-E72D297353CC}">
              <c16:uniqueId val="{00000004-6200-40ED-ABE1-A6AEC5EF16E4}"/>
            </c:ext>
          </c:extLst>
        </c:ser>
        <c:dLbls>
          <c:showLegendKey val="0"/>
          <c:showVal val="0"/>
          <c:showCatName val="0"/>
          <c:showSerName val="0"/>
          <c:showPercent val="0"/>
          <c:showBubbleSize val="0"/>
        </c:dLbls>
        <c:gapWidth val="219"/>
        <c:overlap val="-27"/>
        <c:axId val="1314540767"/>
        <c:axId val="1314540287"/>
      </c:barChart>
      <c:catAx>
        <c:axId val="1314540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crossAx val="1314540287"/>
        <c:crosses val="autoZero"/>
        <c:auto val="1"/>
        <c:lblAlgn val="ctr"/>
        <c:lblOffset val="100"/>
        <c:noMultiLvlLbl val="0"/>
      </c:catAx>
      <c:valAx>
        <c:axId val="1314540287"/>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crossAx val="13145407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7DC341-D7F3-41AB-8FE8-E576FCA25F46}" type="datetimeFigureOut">
              <a:rPr lang="en-US" smtClean="0"/>
              <a:pPr/>
              <a:t>6/10/2025</a:t>
            </a:fld>
            <a:endParaRPr lang="en-US"/>
          </a:p>
        </p:txBody>
      </p:sp>
      <p:sp>
        <p:nvSpPr>
          <p:cNvPr id="4" name="Slide Image Placeholder 3"/>
          <p:cNvSpPr>
            <a:spLocks noGrp="1" noRot="1" noChangeAspect="1"/>
          </p:cNvSpPr>
          <p:nvPr>
            <p:ph type="sldImg" idx="2"/>
          </p:nvPr>
        </p:nvSpPr>
        <p:spPr>
          <a:xfrm>
            <a:off x="379413" y="685800"/>
            <a:ext cx="60991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5D4BD0-0B6C-46F5-A420-CED3F285DEE2}" type="slidenum">
              <a:rPr lang="en-US" smtClean="0"/>
              <a:pPr/>
              <a:t>‹#›</a:t>
            </a:fld>
            <a:endParaRPr lang="en-US"/>
          </a:p>
        </p:txBody>
      </p:sp>
    </p:spTree>
    <p:extLst>
      <p:ext uri="{BB962C8B-B14F-4D97-AF65-F5344CB8AC3E}">
        <p14:creationId xmlns:p14="http://schemas.microsoft.com/office/powerpoint/2010/main" val="3365356751"/>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5D4BD0-0B6C-46F5-A420-CED3F285DEE2}" type="slidenum">
              <a:rPr lang="en-US" smtClean="0"/>
              <a:pPr/>
              <a:t>1</a:t>
            </a:fld>
            <a:endParaRPr lang="en-US"/>
          </a:p>
        </p:txBody>
      </p:sp>
    </p:spTree>
    <p:extLst>
      <p:ext uri="{BB962C8B-B14F-4D97-AF65-F5344CB8AC3E}">
        <p14:creationId xmlns:p14="http://schemas.microsoft.com/office/powerpoint/2010/main" val="2332866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B68CDD3-683F-4C3F-BCBA-78780232811C}" type="slidenum">
              <a:rPr lang="en-US" smtClean="0"/>
              <a:pPr>
                <a:defRPr/>
              </a:pPr>
              <a:t>2</a:t>
            </a:fld>
            <a:endParaRPr lang="en-US"/>
          </a:p>
        </p:txBody>
      </p:sp>
    </p:spTree>
    <p:extLst>
      <p:ext uri="{BB962C8B-B14F-4D97-AF65-F5344CB8AC3E}">
        <p14:creationId xmlns:p14="http://schemas.microsoft.com/office/powerpoint/2010/main" val="2712663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EFFC42-C431-4A7D-8EA7-9DC02A387240}" type="slidenum">
              <a:rPr lang="en-US" smtClean="0"/>
              <a:t>5</a:t>
            </a:fld>
            <a:endParaRPr lang="en-US"/>
          </a:p>
        </p:txBody>
      </p:sp>
    </p:spTree>
    <p:extLst>
      <p:ext uri="{BB962C8B-B14F-4D97-AF65-F5344CB8AC3E}">
        <p14:creationId xmlns:p14="http://schemas.microsoft.com/office/powerpoint/2010/main" val="1029724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79413" y="685800"/>
            <a:ext cx="6099175" cy="3429000"/>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marL="0" marR="0" lvl="0" indent="0" algn="r" defTabSz="1828800" eaLnBrk="1" fontAlgn="auto" latinLnBrk="0" hangingPunct="1">
              <a:lnSpc>
                <a:spcPct val="100000"/>
              </a:lnSpc>
              <a:spcBef>
                <a:spcPts val="0"/>
              </a:spcBef>
              <a:spcAft>
                <a:spcPts val="0"/>
              </a:spcAft>
              <a:buClrTx/>
              <a:buSzTx/>
              <a:buFontTx/>
              <a:buNone/>
              <a:tabLst/>
              <a:defRPr/>
            </a:pPr>
            <a:fld id="{606F2B5A-823B-79EB-8440-BD088D7DB469}" type="slidenum">
              <a:rPr kumimoji="0" sz="1200" b="0" i="0" u="none" strike="noStrike" kern="0" cap="none" spc="0" normalizeH="0" baseline="0" noProof="0">
                <a:ln>
                  <a:noFill/>
                </a:ln>
                <a:solidFill>
                  <a:prstClr val="black"/>
                </a:solidFill>
                <a:effectLst/>
                <a:uLnTx/>
                <a:uFillTx/>
                <a:latin typeface="Calibri"/>
                <a:cs typeface="Arial"/>
              </a:rPr>
              <a:pPr marL="0" marR="0" lvl="0" indent="0" algn="r" defTabSz="1828800" eaLnBrk="1" fontAlgn="auto" latinLnBrk="0" hangingPunct="1">
                <a:lnSpc>
                  <a:spcPct val="100000"/>
                </a:lnSpc>
                <a:spcBef>
                  <a:spcPts val="0"/>
                </a:spcBef>
                <a:spcAft>
                  <a:spcPts val="0"/>
                </a:spcAft>
                <a:buClrTx/>
                <a:buSzTx/>
                <a:buFontTx/>
                <a:buNone/>
                <a:tabLst/>
                <a:defRPr/>
              </a:pPr>
              <a:t>8</a:t>
            </a:fld>
            <a:endParaRPr kumimoji="0" sz="1200" b="0" i="0" u="none" strike="noStrike" kern="0" cap="none" spc="0" normalizeH="0" baseline="0" noProof="0">
              <a:ln>
                <a:noFill/>
              </a:ln>
              <a:solidFill>
                <a:prstClr val="black"/>
              </a:solidFill>
              <a:effectLst/>
              <a:uLnTx/>
              <a:uFillTx/>
              <a:latin typeface="Calibri"/>
              <a:cs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379413" y="685800"/>
            <a:ext cx="6099175" cy="3429000"/>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marL="0" marR="0" lvl="0" indent="0" algn="r" defTabSz="1828800" eaLnBrk="1" fontAlgn="auto" latinLnBrk="0" hangingPunct="1">
              <a:lnSpc>
                <a:spcPct val="100000"/>
              </a:lnSpc>
              <a:spcBef>
                <a:spcPts val="0"/>
              </a:spcBef>
              <a:spcAft>
                <a:spcPts val="0"/>
              </a:spcAft>
              <a:buClrTx/>
              <a:buSzTx/>
              <a:buFontTx/>
              <a:buNone/>
              <a:tabLst/>
              <a:defRPr/>
            </a:pPr>
            <a:fld id="{606F2B5A-823B-79EB-8440-BD088D7DB469}" type="slidenum">
              <a:rPr kumimoji="0" sz="1200" b="0" i="0" u="none" strike="noStrike" kern="0" cap="none" spc="0" normalizeH="0" baseline="0" noProof="0">
                <a:ln>
                  <a:noFill/>
                </a:ln>
                <a:solidFill>
                  <a:prstClr val="black"/>
                </a:solidFill>
                <a:effectLst/>
                <a:uLnTx/>
                <a:uFillTx/>
                <a:latin typeface="Calibri"/>
                <a:cs typeface="Arial"/>
              </a:rPr>
              <a:pPr marL="0" marR="0" lvl="0" indent="0" algn="r" defTabSz="1828800" eaLnBrk="1" fontAlgn="auto" latinLnBrk="0" hangingPunct="1">
                <a:lnSpc>
                  <a:spcPct val="100000"/>
                </a:lnSpc>
                <a:spcBef>
                  <a:spcPts val="0"/>
                </a:spcBef>
                <a:spcAft>
                  <a:spcPts val="0"/>
                </a:spcAft>
                <a:buClrTx/>
                <a:buSzTx/>
                <a:buFontTx/>
                <a:buNone/>
                <a:tabLst/>
                <a:defRPr/>
              </a:pPr>
              <a:t>9</a:t>
            </a:fld>
            <a:endParaRPr kumimoji="0" sz="1200" b="0" i="0" u="none" strike="noStrike" kern="0" cap="none" spc="0" normalizeH="0" baseline="0" noProof="0">
              <a:ln>
                <a:noFill/>
              </a:ln>
              <a:solidFill>
                <a:prstClr val="black"/>
              </a:solidFill>
              <a:effectLst/>
              <a:uLnTx/>
              <a:uFillTx/>
              <a:latin typeface="Calibri"/>
              <a:cs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ffe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Text Placeholder 18"/>
          <p:cNvSpPr>
            <a:spLocks noGrp="1"/>
          </p:cNvSpPr>
          <p:nvPr>
            <p:ph type="body" sz="quarter" idx="12"/>
          </p:nvPr>
        </p:nvSpPr>
        <p:spPr>
          <a:xfrm>
            <a:off x="5943600" y="4224338"/>
            <a:ext cx="12115800" cy="1752600"/>
          </a:xfrm>
        </p:spPr>
        <p:txBody>
          <a:bodyPr anchor="ctr">
            <a:normAutofit/>
          </a:bodyPr>
          <a:lstStyle>
            <a:lvl1pPr marL="0" indent="0" algn="r">
              <a:buFont typeface="Arial" pitchFamily="34" charset="0"/>
              <a:buNone/>
              <a:defRPr sz="6400" b="0">
                <a:solidFill>
                  <a:schemeClr val="bg1"/>
                </a:solidFill>
                <a:latin typeface="+mn-lt"/>
              </a:defRPr>
            </a:lvl1pPr>
          </a:lstStyle>
          <a:p>
            <a:pPr lvl="0"/>
            <a:r>
              <a:rPr lang="en-US" dirty="0"/>
              <a:t>Click to edit Master text styles</a:t>
            </a:r>
          </a:p>
        </p:txBody>
      </p:sp>
      <p:sp>
        <p:nvSpPr>
          <p:cNvPr id="14" name="Title 1"/>
          <p:cNvSpPr>
            <a:spLocks noGrp="1"/>
          </p:cNvSpPr>
          <p:nvPr>
            <p:ph type="title"/>
          </p:nvPr>
        </p:nvSpPr>
        <p:spPr>
          <a:xfrm>
            <a:off x="8305800" y="3501107"/>
            <a:ext cx="9753600" cy="723230"/>
          </a:xfrm>
        </p:spPr>
        <p:txBody>
          <a:bodyPr>
            <a:noAutofit/>
          </a:bodyPr>
          <a:lstStyle>
            <a:lvl1pPr algn="r">
              <a:defRPr sz="4800">
                <a:solidFill>
                  <a:schemeClr val="bg1"/>
                </a:solidFill>
              </a:defRPr>
            </a:lvl1pPr>
          </a:lstStyle>
          <a:p>
            <a:r>
              <a:rPr lang="en-US" dirty="0"/>
              <a:t>Click to edit Master title style</a:t>
            </a:r>
          </a:p>
        </p:txBody>
      </p:sp>
      <p:sp>
        <p:nvSpPr>
          <p:cNvPr id="15" name="Content Placeholder 2"/>
          <p:cNvSpPr>
            <a:spLocks noGrp="1"/>
          </p:cNvSpPr>
          <p:nvPr>
            <p:ph sz="quarter" idx="13"/>
          </p:nvPr>
        </p:nvSpPr>
        <p:spPr>
          <a:xfrm>
            <a:off x="8458200" y="5976937"/>
            <a:ext cx="9601200" cy="685800"/>
          </a:xfrm>
        </p:spPr>
        <p:txBody>
          <a:bodyPr vert="horz" lIns="182880" tIns="91440" rIns="182880" bIns="91440" rtlCol="0" anchor="ctr">
            <a:noAutofit/>
          </a:bodyPr>
          <a:lstStyle>
            <a:lvl1pPr marL="0" indent="0" algn="r">
              <a:buNone/>
              <a:defRPr lang="en-US" sz="4800" dirty="0" smtClean="0">
                <a:solidFill>
                  <a:schemeClr val="bg1"/>
                </a:solidFill>
                <a:latin typeface="+mj-lt"/>
                <a:ea typeface="+mj-ea"/>
                <a:cs typeface="+mj-cs"/>
              </a:defRPr>
            </a:lvl1pPr>
          </a:lstStyle>
          <a:p>
            <a:pPr lvl="0" algn="r">
              <a:spcBef>
                <a:spcPct val="0"/>
              </a:spcBef>
            </a:pPr>
            <a:r>
              <a:rPr lang="en-US" dirty="0"/>
              <a:t>Click to edit Master text styles</a:t>
            </a:r>
          </a:p>
        </p:txBody>
      </p:sp>
    </p:spTree>
    <p:extLst>
      <p:ext uri="{BB962C8B-B14F-4D97-AF65-F5344CB8AC3E}">
        <p14:creationId xmlns:p14="http://schemas.microsoft.com/office/powerpoint/2010/main" val="1569514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ice Outlook">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Text Placeholder 18"/>
          <p:cNvSpPr>
            <a:spLocks noGrp="1"/>
          </p:cNvSpPr>
          <p:nvPr>
            <p:ph type="body" sz="quarter" idx="12"/>
          </p:nvPr>
        </p:nvSpPr>
        <p:spPr>
          <a:xfrm>
            <a:off x="6553200" y="4795168"/>
            <a:ext cx="11506200" cy="1752600"/>
          </a:xfrm>
        </p:spPr>
        <p:txBody>
          <a:bodyPr anchor="ctr">
            <a:normAutofit/>
          </a:bodyPr>
          <a:lstStyle>
            <a:lvl1pPr marL="0" indent="0" algn="r">
              <a:buFont typeface="Arial" pitchFamily="34" charset="0"/>
              <a:buNone/>
              <a:defRPr sz="6400" b="0">
                <a:solidFill>
                  <a:schemeClr val="bg1"/>
                </a:solidFill>
                <a:latin typeface="+mn-lt"/>
              </a:defRPr>
            </a:lvl1pPr>
          </a:lstStyle>
          <a:p>
            <a:pPr lvl="0"/>
            <a:r>
              <a:rPr lang="en-US" dirty="0"/>
              <a:t>Click to edit Master text styles</a:t>
            </a:r>
          </a:p>
        </p:txBody>
      </p:sp>
      <p:sp>
        <p:nvSpPr>
          <p:cNvPr id="11" name="Title 1"/>
          <p:cNvSpPr>
            <a:spLocks noGrp="1"/>
          </p:cNvSpPr>
          <p:nvPr>
            <p:ph type="title"/>
          </p:nvPr>
        </p:nvSpPr>
        <p:spPr>
          <a:xfrm>
            <a:off x="8305800" y="4071937"/>
            <a:ext cx="9753600" cy="723230"/>
          </a:xfrm>
        </p:spPr>
        <p:txBody>
          <a:bodyPr>
            <a:noAutofit/>
          </a:bodyPr>
          <a:lstStyle>
            <a:lvl1pPr algn="r">
              <a:defRPr sz="4800">
                <a:solidFill>
                  <a:schemeClr val="bg1"/>
                </a:solidFill>
              </a:defRPr>
            </a:lvl1pPr>
          </a:lstStyle>
          <a:p>
            <a:r>
              <a:rPr lang="en-US" dirty="0"/>
              <a:t>Click to edit Master title style</a:t>
            </a:r>
          </a:p>
        </p:txBody>
      </p:sp>
      <p:sp>
        <p:nvSpPr>
          <p:cNvPr id="12" name="Content Placeholder 2"/>
          <p:cNvSpPr>
            <a:spLocks noGrp="1"/>
          </p:cNvSpPr>
          <p:nvPr>
            <p:ph sz="quarter" idx="13"/>
          </p:nvPr>
        </p:nvSpPr>
        <p:spPr>
          <a:xfrm>
            <a:off x="8458200" y="6547767"/>
            <a:ext cx="9601200" cy="685800"/>
          </a:xfrm>
        </p:spPr>
        <p:txBody>
          <a:bodyPr vert="horz" lIns="182880" tIns="91440" rIns="182880" bIns="91440" rtlCol="0" anchor="ctr">
            <a:noAutofit/>
          </a:bodyPr>
          <a:lstStyle>
            <a:lvl1pPr marL="0" indent="0" algn="r">
              <a:buNone/>
              <a:defRPr lang="en-US" sz="4800" dirty="0" smtClean="0">
                <a:solidFill>
                  <a:schemeClr val="bg1"/>
                </a:solidFill>
                <a:latin typeface="+mj-lt"/>
                <a:ea typeface="+mj-ea"/>
                <a:cs typeface="+mj-cs"/>
              </a:defRPr>
            </a:lvl1pPr>
          </a:lstStyle>
          <a:p>
            <a:pPr lvl="0" algn="r">
              <a:spcBef>
                <a:spcPct val="0"/>
              </a:spcBef>
            </a:pPr>
            <a:r>
              <a:rPr lang="en-US" dirty="0"/>
              <a:t>Click to edit Master text styles</a:t>
            </a:r>
          </a:p>
        </p:txBody>
      </p:sp>
      <p:pic>
        <p:nvPicPr>
          <p:cNvPr id="2" name="Picture Placeholder 4" descr="1609215306_p_5661539_1227667.jpeg">
            <a:extLst>
              <a:ext uri="{FF2B5EF4-FFF2-40B4-BE49-F238E27FC236}">
                <a16:creationId xmlns:a16="http://schemas.microsoft.com/office/drawing/2014/main" id="{92B8D78B-5FCC-7F0B-21D5-65BD620BE0E0}"/>
              </a:ext>
            </a:extLst>
          </p:cNvPr>
          <p:cNvPicPr>
            <a:picLocks noChangeAspect="1"/>
          </p:cNvPicPr>
          <p:nvPr userDrawn="1"/>
        </p:nvPicPr>
        <p:blipFill>
          <a:blip r:embed="rId3" cstate="print"/>
          <a:srcRect l="18846" r="18846"/>
          <a:stretch>
            <a:fillRect/>
          </a:stretch>
        </p:blipFill>
        <p:spPr>
          <a:xfrm>
            <a:off x="0" y="2547937"/>
            <a:ext cx="6553200" cy="6172200"/>
          </a:xfrm>
          <a:prstGeom prst="rect">
            <a:avLst/>
          </a:prstGeom>
        </p:spPr>
      </p:pic>
    </p:spTree>
    <p:extLst>
      <p:ext uri="{BB962C8B-B14F-4D97-AF65-F5344CB8AC3E}">
        <p14:creationId xmlns:p14="http://schemas.microsoft.com/office/powerpoint/2010/main" val="1976558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section-mai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0953749" y="3708867"/>
            <a:ext cx="3657601" cy="3581400"/>
          </a:xfrm>
        </p:spPr>
        <p:txBody>
          <a:bodyPr/>
          <a:lstStyle>
            <a:lvl1pPr marL="0" indent="0">
              <a:buNone/>
              <a:defRPr/>
            </a:lvl1pPr>
          </a:lstStyle>
          <a:p>
            <a:endParaRPr lang="en-US" dirty="0"/>
          </a:p>
        </p:txBody>
      </p:sp>
      <p:sp>
        <p:nvSpPr>
          <p:cNvPr id="12" name="Picture Placeholder 2"/>
          <p:cNvSpPr>
            <a:spLocks noGrp="1"/>
          </p:cNvSpPr>
          <p:nvPr>
            <p:ph type="pic" sz="quarter" idx="11"/>
          </p:nvPr>
        </p:nvSpPr>
        <p:spPr>
          <a:xfrm>
            <a:off x="14630399" y="3708866"/>
            <a:ext cx="3657601" cy="3581400"/>
          </a:xfrm>
        </p:spPr>
        <p:txBody>
          <a:bodyPr/>
          <a:lstStyle>
            <a:lvl1pPr marL="0" indent="0">
              <a:buNone/>
              <a:defRPr/>
            </a:lvl1pPr>
          </a:lstStyle>
          <a:p>
            <a:endParaRPr lang="en-US"/>
          </a:p>
        </p:txBody>
      </p:sp>
      <p:sp>
        <p:nvSpPr>
          <p:cNvPr id="13" name="Text Placeholder 18"/>
          <p:cNvSpPr>
            <a:spLocks noGrp="1"/>
          </p:cNvSpPr>
          <p:nvPr>
            <p:ph type="body" sz="quarter" idx="12"/>
          </p:nvPr>
        </p:nvSpPr>
        <p:spPr>
          <a:xfrm>
            <a:off x="38100" y="4605337"/>
            <a:ext cx="10820400" cy="1828800"/>
          </a:xfrm>
        </p:spPr>
        <p:txBody>
          <a:bodyPr anchor="ctr">
            <a:normAutofit/>
          </a:bodyPr>
          <a:lstStyle>
            <a:lvl1pPr marL="0" indent="0" algn="ctr">
              <a:buNone/>
              <a:defRPr sz="6000" b="0">
                <a:solidFill>
                  <a:schemeClr val="bg1"/>
                </a:solidFill>
              </a:defRPr>
            </a:lvl1pPr>
          </a:lstStyle>
          <a:p>
            <a:pPr lvl="0"/>
            <a:r>
              <a:rPr lang="en-US" dirty="0"/>
              <a:t>Click to edit Master text styles</a:t>
            </a:r>
          </a:p>
        </p:txBody>
      </p:sp>
      <p:sp>
        <p:nvSpPr>
          <p:cNvPr id="7" name="Title 1"/>
          <p:cNvSpPr>
            <a:spLocks noGrp="1"/>
          </p:cNvSpPr>
          <p:nvPr>
            <p:ph type="title"/>
          </p:nvPr>
        </p:nvSpPr>
        <p:spPr>
          <a:xfrm>
            <a:off x="-19050" y="6472907"/>
            <a:ext cx="10915650" cy="723230"/>
          </a:xfrm>
        </p:spPr>
        <p:txBody>
          <a:bodyPr>
            <a:noAutofit/>
          </a:bodyPr>
          <a:lstStyle>
            <a:lvl1pPr algn="ctr">
              <a:defRPr sz="4800">
                <a:solidFill>
                  <a:schemeClr val="bg1"/>
                </a:solidFill>
              </a:defRPr>
            </a:lvl1pPr>
          </a:lstStyle>
          <a:p>
            <a:r>
              <a:rPr lang="en-US" dirty="0"/>
              <a:t>Click to edit Master title style</a:t>
            </a:r>
          </a:p>
        </p:txBody>
      </p:sp>
      <p:sp>
        <p:nvSpPr>
          <p:cNvPr id="4" name="Rectangle 3"/>
          <p:cNvSpPr/>
          <p:nvPr userDrawn="1"/>
        </p:nvSpPr>
        <p:spPr>
          <a:xfrm>
            <a:off x="10896600" y="8948737"/>
            <a:ext cx="7391400" cy="1328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bject 3"/>
          <p:cNvSpPr txBox="1"/>
          <p:nvPr userDrawn="1"/>
        </p:nvSpPr>
        <p:spPr>
          <a:xfrm>
            <a:off x="13030200" y="9422028"/>
            <a:ext cx="4965659" cy="382156"/>
          </a:xfrm>
          <a:prstGeom prst="rect">
            <a:avLst/>
          </a:prstGeom>
        </p:spPr>
        <p:txBody>
          <a:bodyPr vert="horz" wrap="square" lIns="0" tIns="12700" rIns="0" bIns="0" rtlCol="0">
            <a:spAutoFit/>
          </a:bodyPr>
          <a:lstStyle/>
          <a:p>
            <a:pPr marL="12700" algn="r">
              <a:lnSpc>
                <a:spcPct val="100000"/>
              </a:lnSpc>
              <a:spcBef>
                <a:spcPts val="100"/>
              </a:spcBef>
            </a:pPr>
            <a:r>
              <a:rPr sz="2400" b="1" spc="-5" dirty="0">
                <a:solidFill>
                  <a:srgbClr val="606062"/>
                </a:solidFill>
                <a:latin typeface="Segoe UI Semibold"/>
                <a:cs typeface="Segoe UI Semibold"/>
              </a:rPr>
              <a:t>TransGraph </a:t>
            </a:r>
            <a:r>
              <a:rPr sz="2400" b="1" dirty="0">
                <a:solidFill>
                  <a:srgbClr val="606062"/>
                </a:solidFill>
                <a:latin typeface="Segoe UI Semibold"/>
                <a:cs typeface="Segoe UI Semibold"/>
              </a:rPr>
              <a:t>Consulting Pvt</a:t>
            </a:r>
            <a:r>
              <a:rPr sz="2400" b="1" spc="-60" dirty="0">
                <a:solidFill>
                  <a:srgbClr val="606062"/>
                </a:solidFill>
                <a:latin typeface="Segoe UI Semibold"/>
                <a:cs typeface="Segoe UI Semibold"/>
              </a:rPr>
              <a:t> </a:t>
            </a:r>
            <a:r>
              <a:rPr sz="2400" b="1" dirty="0">
                <a:solidFill>
                  <a:srgbClr val="606062"/>
                </a:solidFill>
                <a:latin typeface="Segoe UI Semibold"/>
                <a:cs typeface="Segoe UI Semibold"/>
              </a:rPr>
              <a:t>Ltd.</a:t>
            </a:r>
            <a:endParaRPr sz="2400">
              <a:latin typeface="Segoe UI Semibold"/>
              <a:cs typeface="Segoe UI Semibold"/>
            </a:endParaRPr>
          </a:p>
        </p:txBody>
      </p:sp>
      <p:sp>
        <p:nvSpPr>
          <p:cNvPr id="2" name="Rectangle 1"/>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4033087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7"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4" name="Rectangle 3"/>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2743749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75489"/>
            <a:ext cx="17983200" cy="9287792"/>
          </a:xfrm>
        </p:spPr>
        <p:txBody>
          <a:bodyPr vert="horz" lIns="182880" tIns="91440" rIns="182880" bIns="91440" rtlCol="0">
            <a:normAutofit/>
          </a:bodyPr>
          <a:lstStyle>
            <a:lvl1pPr>
              <a:defRPr lang="en-US" sz="3600" dirty="0" smtClean="0"/>
            </a:lvl1pPr>
            <a:lvl2pPr>
              <a:defRPr lang="en-US" sz="3200" dirty="0" smtClean="0"/>
            </a:lvl2pPr>
            <a:lvl3pPr>
              <a:defRPr lang="en-US" sz="2800" dirty="0" smtClean="0"/>
            </a:lvl3pPr>
            <a:lvl4pPr>
              <a:defRPr lang="en-US" sz="2400" dirty="0" smtClean="0"/>
            </a:lvl4pPr>
            <a:lvl5pPr>
              <a:defRPr lang="en-US" sz="2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7"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6" name="Rectangle 5"/>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433680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ual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 y="965893"/>
            <a:ext cx="8839200" cy="9045129"/>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9296400" y="965893"/>
            <a:ext cx="8839200" cy="9045129"/>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8"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7" name="Rectangle 6"/>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2407242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Imag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152400" y="8262938"/>
            <a:ext cx="17983200" cy="1752600"/>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sz="half" idx="1"/>
          </p:nvPr>
        </p:nvSpPr>
        <p:spPr>
          <a:xfrm>
            <a:off x="152400" y="965894"/>
            <a:ext cx="17983200" cy="7220844"/>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2"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6" name="Rectangle 5"/>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1715539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ual Chart and content w/titl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152400" y="8110536"/>
            <a:ext cx="8915400" cy="2057401"/>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9"/>
          <p:cNvSpPr>
            <a:spLocks noGrp="1"/>
          </p:cNvSpPr>
          <p:nvPr>
            <p:ph type="body" sz="quarter" idx="15"/>
          </p:nvPr>
        </p:nvSpPr>
        <p:spPr>
          <a:xfrm>
            <a:off x="9220200" y="8110536"/>
            <a:ext cx="8915400" cy="2057401"/>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half" idx="1"/>
          </p:nvPr>
        </p:nvSpPr>
        <p:spPr>
          <a:xfrm>
            <a:off x="152400" y="1651693"/>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sz="half" idx="16"/>
          </p:nvPr>
        </p:nvSpPr>
        <p:spPr>
          <a:xfrm>
            <a:off x="9220200" y="1651693"/>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7"/>
          </p:nvPr>
        </p:nvSpPr>
        <p:spPr>
          <a:xfrm>
            <a:off x="152400" y="871538"/>
            <a:ext cx="8915400" cy="685800"/>
          </a:xfrm>
        </p:spPr>
        <p:txBody>
          <a:bodyPr vert="horz" lIns="182880" tIns="91440" rIns="182880" bIns="91440" rtlCol="0" anchor="ctr">
            <a:noAutofit/>
          </a:bodyPr>
          <a:lstStyle>
            <a:lvl1pPr marL="0" indent="0" algn="ctr">
              <a:buNone/>
              <a:defRPr lang="en-US" sz="3600" smtClean="0">
                <a:solidFill>
                  <a:schemeClr val="tx2"/>
                </a:solidFill>
                <a:latin typeface="+mj-lt"/>
                <a:ea typeface="+mj-ea"/>
                <a:cs typeface="+mj-cs"/>
              </a:defRPr>
            </a:lvl1pPr>
            <a:lvl2pPr marL="914400" indent="0">
              <a:buNone/>
              <a:defRPr lang="en-US" smtClean="0"/>
            </a:lvl2pPr>
            <a:lvl3pPr marL="1828800" indent="0">
              <a:buNone/>
              <a:defRPr lang="en-US" smtClean="0"/>
            </a:lvl3pPr>
            <a:lvl4pPr marL="2743200" indent="0">
              <a:buNone/>
              <a:defRPr lang="en-US" smtClean="0"/>
            </a:lvl4pPr>
            <a:lvl5pPr marL="3657600" indent="0">
              <a:buNone/>
              <a:defRPr lang="en-US"/>
            </a:lvl5pPr>
          </a:lstStyle>
          <a:p>
            <a:pPr lvl="0">
              <a:spcBef>
                <a:spcPct val="0"/>
              </a:spcBef>
            </a:pPr>
            <a:r>
              <a:rPr lang="en-US" dirty="0"/>
              <a:t>Click to edit Master text styles</a:t>
            </a:r>
          </a:p>
        </p:txBody>
      </p:sp>
      <p:sp>
        <p:nvSpPr>
          <p:cNvPr id="12" name="Content Placeholder 3"/>
          <p:cNvSpPr>
            <a:spLocks noGrp="1"/>
          </p:cNvSpPr>
          <p:nvPr>
            <p:ph sz="quarter" idx="18"/>
          </p:nvPr>
        </p:nvSpPr>
        <p:spPr>
          <a:xfrm>
            <a:off x="9220200" y="871537"/>
            <a:ext cx="8915400" cy="685800"/>
          </a:xfrm>
        </p:spPr>
        <p:txBody>
          <a:bodyPr vert="horz" lIns="182880" tIns="91440" rIns="182880" bIns="91440" rtlCol="0" anchor="ctr">
            <a:noAutofit/>
          </a:bodyPr>
          <a:lstStyle>
            <a:lvl1pPr marL="685800" indent="-685800" algn="ctr">
              <a:buNone/>
              <a:defRPr lang="en-US" sz="3600" dirty="0" smtClean="0">
                <a:solidFill>
                  <a:schemeClr val="tx2"/>
                </a:solidFill>
                <a:latin typeface="+mj-lt"/>
                <a:ea typeface="+mj-ea"/>
                <a:cs typeface="+mj-cs"/>
              </a:defRPr>
            </a:lvl1pPr>
          </a:lstStyle>
          <a:p>
            <a:pPr marL="0" lvl="0" indent="0" algn="ctr">
              <a:spcBef>
                <a:spcPct val="0"/>
              </a:spcBef>
            </a:pPr>
            <a:r>
              <a:rPr lang="en-US" dirty="0"/>
              <a:t>Click to edit Master text styles</a:t>
            </a:r>
          </a:p>
        </p:txBody>
      </p:sp>
      <p:sp>
        <p:nvSpPr>
          <p:cNvPr id="13"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4"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15" name="Rectangle 14"/>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2094819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hart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76200" y="8110536"/>
            <a:ext cx="5943600" cy="2057401"/>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9"/>
          <p:cNvSpPr>
            <a:spLocks noGrp="1"/>
          </p:cNvSpPr>
          <p:nvPr>
            <p:ph type="body" sz="quarter" idx="15"/>
          </p:nvPr>
        </p:nvSpPr>
        <p:spPr>
          <a:xfrm>
            <a:off x="6153150" y="8110536"/>
            <a:ext cx="5943600" cy="2057401"/>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half" idx="1"/>
          </p:nvPr>
        </p:nvSpPr>
        <p:spPr>
          <a:xfrm>
            <a:off x="76200" y="1651693"/>
            <a:ext cx="59436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sz="half" idx="16"/>
          </p:nvPr>
        </p:nvSpPr>
        <p:spPr>
          <a:xfrm>
            <a:off x="6153150" y="1651693"/>
            <a:ext cx="59436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17"/>
          </p:nvPr>
        </p:nvSpPr>
        <p:spPr>
          <a:xfrm>
            <a:off x="76200" y="871538"/>
            <a:ext cx="5943600" cy="685800"/>
          </a:xfrm>
        </p:spPr>
        <p:txBody>
          <a:bodyPr vert="horz" lIns="182880" tIns="91440" rIns="182880" bIns="91440" rtlCol="0" anchor="ctr">
            <a:noAutofit/>
          </a:bodyPr>
          <a:lstStyle>
            <a:lvl1pPr marL="685800" indent="-685800" algn="ctr">
              <a:buNone/>
              <a:defRPr lang="en-US" sz="3600" dirty="0" smtClean="0">
                <a:solidFill>
                  <a:schemeClr val="tx2"/>
                </a:solidFill>
                <a:latin typeface="+mj-lt"/>
                <a:ea typeface="+mj-ea"/>
                <a:cs typeface="+mj-cs"/>
              </a:defRPr>
            </a:lvl1pPr>
          </a:lstStyle>
          <a:p>
            <a:pPr marL="0" lvl="0" indent="0" algn="ctr"/>
            <a:r>
              <a:rPr lang="en-US" dirty="0"/>
              <a:t>Click to edit Master text styles</a:t>
            </a:r>
          </a:p>
        </p:txBody>
      </p:sp>
      <p:sp>
        <p:nvSpPr>
          <p:cNvPr id="12" name="Content Placeholder 3"/>
          <p:cNvSpPr>
            <a:spLocks noGrp="1"/>
          </p:cNvSpPr>
          <p:nvPr>
            <p:ph sz="quarter" idx="18"/>
          </p:nvPr>
        </p:nvSpPr>
        <p:spPr>
          <a:xfrm>
            <a:off x="6153150" y="871537"/>
            <a:ext cx="5943600" cy="685800"/>
          </a:xfrm>
        </p:spPr>
        <p:txBody>
          <a:bodyPr vert="horz" lIns="182880" tIns="91440" rIns="182880" bIns="91440" rtlCol="0" anchor="ctr">
            <a:noAutofit/>
          </a:bodyPr>
          <a:lstStyle>
            <a:lvl1pPr marL="685800" indent="-685800" algn="ctr">
              <a:buNone/>
              <a:defRPr lang="en-US" sz="3600" dirty="0" smtClean="0">
                <a:solidFill>
                  <a:schemeClr val="tx2"/>
                </a:solidFill>
                <a:latin typeface="+mj-lt"/>
                <a:ea typeface="+mj-ea"/>
                <a:cs typeface="+mj-cs"/>
              </a:defRPr>
            </a:lvl1pPr>
          </a:lstStyle>
          <a:p>
            <a:pPr marL="0" lvl="0" indent="0" algn="ctr"/>
            <a:r>
              <a:rPr lang="en-US" dirty="0"/>
              <a:t>Click to edit Master text styles</a:t>
            </a:r>
          </a:p>
        </p:txBody>
      </p:sp>
      <p:sp>
        <p:nvSpPr>
          <p:cNvPr id="13" name="Text Placeholder 9"/>
          <p:cNvSpPr>
            <a:spLocks noGrp="1"/>
          </p:cNvSpPr>
          <p:nvPr>
            <p:ph type="body" sz="quarter" idx="19"/>
          </p:nvPr>
        </p:nvSpPr>
        <p:spPr>
          <a:xfrm>
            <a:off x="12230100" y="8110536"/>
            <a:ext cx="5943600" cy="2057401"/>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p:cNvSpPr>
            <a:spLocks noGrp="1"/>
          </p:cNvSpPr>
          <p:nvPr>
            <p:ph sz="half" idx="20"/>
          </p:nvPr>
        </p:nvSpPr>
        <p:spPr>
          <a:xfrm>
            <a:off x="12230100" y="1651693"/>
            <a:ext cx="59436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p:cNvSpPr>
            <a:spLocks noGrp="1"/>
          </p:cNvSpPr>
          <p:nvPr>
            <p:ph sz="quarter" idx="21"/>
          </p:nvPr>
        </p:nvSpPr>
        <p:spPr>
          <a:xfrm>
            <a:off x="12230100" y="871537"/>
            <a:ext cx="5943600" cy="685800"/>
          </a:xfrm>
        </p:spPr>
        <p:txBody>
          <a:bodyPr vert="horz" lIns="182880" tIns="91440" rIns="182880" bIns="91440" rtlCol="0" anchor="ctr">
            <a:noAutofit/>
          </a:bodyPr>
          <a:lstStyle>
            <a:lvl1pPr marL="685800" indent="-685800" algn="ctr">
              <a:buNone/>
              <a:defRPr lang="en-US" sz="3600" dirty="0" smtClean="0">
                <a:solidFill>
                  <a:schemeClr val="tx2"/>
                </a:solidFill>
                <a:latin typeface="+mj-lt"/>
                <a:ea typeface="+mj-ea"/>
                <a:cs typeface="+mj-cs"/>
              </a:defRPr>
            </a:lvl1pPr>
          </a:lstStyle>
          <a:p>
            <a:pPr marL="0" lvl="0" indent="0" algn="ctr"/>
            <a:r>
              <a:rPr lang="en-US" dirty="0"/>
              <a:t>Click to edit Master text styles</a:t>
            </a:r>
          </a:p>
        </p:txBody>
      </p:sp>
      <p:sp>
        <p:nvSpPr>
          <p:cNvPr id="16"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7"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18" name="Rectangle 17"/>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3089796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Chart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152400" y="8262938"/>
            <a:ext cx="17983200" cy="1752600"/>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half" idx="1"/>
          </p:nvPr>
        </p:nvSpPr>
        <p:spPr>
          <a:xfrm>
            <a:off x="152400" y="965894"/>
            <a:ext cx="17983200" cy="7220844"/>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1"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6" name="Rectangle 5"/>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3163329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ual Chart and Content_1">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152400" y="7500937"/>
            <a:ext cx="17983200" cy="2514601"/>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half" idx="1"/>
          </p:nvPr>
        </p:nvSpPr>
        <p:spPr>
          <a:xfrm>
            <a:off x="152400" y="965894"/>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p:cNvSpPr>
            <a:spLocks noGrp="1"/>
          </p:cNvSpPr>
          <p:nvPr>
            <p:ph sz="half" idx="15"/>
          </p:nvPr>
        </p:nvSpPr>
        <p:spPr>
          <a:xfrm>
            <a:off x="9220200" y="965894"/>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4"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7" name="Rectangle 6"/>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2939704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ual Chart and Content_w/titl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152400" y="7653337"/>
            <a:ext cx="17983200" cy="2286001"/>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sz="half" idx="1"/>
          </p:nvPr>
        </p:nvSpPr>
        <p:spPr>
          <a:xfrm>
            <a:off x="152400" y="1709737"/>
            <a:ext cx="8915400" cy="580240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sz="half" idx="15"/>
          </p:nvPr>
        </p:nvSpPr>
        <p:spPr>
          <a:xfrm>
            <a:off x="9220200" y="1709737"/>
            <a:ext cx="8915400" cy="580240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2"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13" name="Content Placeholder 3"/>
          <p:cNvSpPr>
            <a:spLocks noGrp="1"/>
          </p:cNvSpPr>
          <p:nvPr>
            <p:ph sz="quarter" idx="17"/>
          </p:nvPr>
        </p:nvSpPr>
        <p:spPr>
          <a:xfrm>
            <a:off x="152400" y="871538"/>
            <a:ext cx="8915400" cy="685800"/>
          </a:xfrm>
        </p:spPr>
        <p:txBody>
          <a:bodyPr vert="horz" lIns="182880" tIns="91440" rIns="182880" bIns="91440" rtlCol="0" anchor="ctr">
            <a:noAutofit/>
          </a:bodyPr>
          <a:lstStyle>
            <a:lvl1pPr algn="ctr">
              <a:defRPr lang="en-US" sz="3600" smtClean="0">
                <a:solidFill>
                  <a:schemeClr val="tx2"/>
                </a:solidFill>
                <a:latin typeface="+mj-lt"/>
                <a:ea typeface="+mj-ea"/>
                <a:cs typeface="+mj-cs"/>
              </a:defRPr>
            </a:lvl1pPr>
            <a:lvl2pPr marL="914400" indent="0">
              <a:buNone/>
              <a:defRPr lang="en-US" smtClean="0"/>
            </a:lvl2pPr>
            <a:lvl3pPr marL="1828800" indent="0">
              <a:buNone/>
              <a:defRPr lang="en-US" smtClean="0"/>
            </a:lvl3pPr>
            <a:lvl4pPr marL="2743200" indent="0">
              <a:buNone/>
              <a:defRPr lang="en-US" smtClean="0"/>
            </a:lvl4pPr>
            <a:lvl5pPr marL="3657600" indent="0">
              <a:buNone/>
              <a:defRPr lang="en-US"/>
            </a:lvl5pPr>
          </a:lstStyle>
          <a:p>
            <a:pPr lvl="0">
              <a:spcBef>
                <a:spcPct val="0"/>
              </a:spcBef>
              <a:buNone/>
            </a:pPr>
            <a:r>
              <a:rPr lang="en-US" dirty="0"/>
              <a:t>Click to edit Master text styles</a:t>
            </a:r>
          </a:p>
        </p:txBody>
      </p:sp>
      <p:sp>
        <p:nvSpPr>
          <p:cNvPr id="14" name="Content Placeholder 3"/>
          <p:cNvSpPr>
            <a:spLocks noGrp="1"/>
          </p:cNvSpPr>
          <p:nvPr>
            <p:ph sz="quarter" idx="18"/>
          </p:nvPr>
        </p:nvSpPr>
        <p:spPr>
          <a:xfrm>
            <a:off x="9220200" y="871537"/>
            <a:ext cx="8915400" cy="685800"/>
          </a:xfrm>
        </p:spPr>
        <p:txBody>
          <a:bodyPr vert="horz" lIns="182880" tIns="91440" rIns="182880" bIns="91440" rtlCol="0" anchor="ctr">
            <a:noAutofit/>
          </a:bodyPr>
          <a:lstStyle>
            <a:lvl1pPr algn="ctr">
              <a:defRPr lang="en-US" sz="3600" smtClean="0">
                <a:solidFill>
                  <a:schemeClr val="tx2"/>
                </a:solidFill>
                <a:latin typeface="+mj-lt"/>
                <a:ea typeface="+mj-ea"/>
                <a:cs typeface="+mj-cs"/>
              </a:defRPr>
            </a:lvl1pPr>
            <a:lvl2pPr marL="914400" indent="0">
              <a:buNone/>
              <a:defRPr lang="en-US" smtClean="0"/>
            </a:lvl2pPr>
            <a:lvl3pPr marL="1828800" indent="0">
              <a:buNone/>
              <a:defRPr lang="en-US" smtClean="0"/>
            </a:lvl3pPr>
            <a:lvl4pPr marL="2743200" indent="0">
              <a:buNone/>
              <a:defRPr lang="en-US" smtClean="0"/>
            </a:lvl4pPr>
            <a:lvl5pPr marL="3657600" indent="0">
              <a:buNone/>
              <a:defRPr lang="en-US"/>
            </a:lvl5pPr>
          </a:lstStyle>
          <a:p>
            <a:pPr lvl="0">
              <a:spcBef>
                <a:spcPct val="0"/>
              </a:spcBef>
              <a:buNone/>
            </a:pPr>
            <a:r>
              <a:rPr lang="en-US" dirty="0"/>
              <a:t>Click to edit Master text styles</a:t>
            </a:r>
          </a:p>
        </p:txBody>
      </p:sp>
      <p:sp>
        <p:nvSpPr>
          <p:cNvPr id="15" name="Rectangle 14"/>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291291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ulti-Charts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1"/>
          </p:nvPr>
        </p:nvSpPr>
        <p:spPr>
          <a:xfrm>
            <a:off x="152400" y="8262937"/>
            <a:ext cx="12649200" cy="1828799"/>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3"/>
          <p:cNvSpPr>
            <a:spLocks noGrp="1"/>
          </p:cNvSpPr>
          <p:nvPr>
            <p:ph type="pic" sz="quarter" idx="17"/>
          </p:nvPr>
        </p:nvSpPr>
        <p:spPr>
          <a:xfrm>
            <a:off x="152400" y="947737"/>
            <a:ext cx="12649200" cy="7239000"/>
          </a:xfrm>
        </p:spPr>
        <p:txBody>
          <a:bodyPr>
            <a:normAutofit/>
          </a:bodyPr>
          <a:lstStyle>
            <a:lvl1pPr marL="0" indent="0">
              <a:buNone/>
              <a:defRPr sz="3200"/>
            </a:lvl1pPr>
          </a:lstStyle>
          <a:p>
            <a:endParaRPr lang="en-US"/>
          </a:p>
        </p:txBody>
      </p:sp>
      <p:sp>
        <p:nvSpPr>
          <p:cNvPr id="14" name="Picture Placeholder 3"/>
          <p:cNvSpPr>
            <a:spLocks noGrp="1"/>
          </p:cNvSpPr>
          <p:nvPr>
            <p:ph type="pic" sz="quarter" idx="18"/>
          </p:nvPr>
        </p:nvSpPr>
        <p:spPr>
          <a:xfrm>
            <a:off x="12954000" y="947737"/>
            <a:ext cx="5181600" cy="2971800"/>
          </a:xfrm>
        </p:spPr>
        <p:txBody>
          <a:bodyPr vert="horz" lIns="182880" tIns="91440" rIns="182880" bIns="91440" rtlCol="0">
            <a:normAutofit/>
          </a:bodyPr>
          <a:lstStyle>
            <a:lvl1pPr>
              <a:defRPr lang="en-US" sz="3200"/>
            </a:lvl1pPr>
          </a:lstStyle>
          <a:p>
            <a:pPr marL="0" lvl="0" indent="0">
              <a:buNone/>
            </a:pPr>
            <a:endParaRPr lang="en-US"/>
          </a:p>
        </p:txBody>
      </p:sp>
      <p:sp>
        <p:nvSpPr>
          <p:cNvPr id="15" name="Picture Placeholder 3"/>
          <p:cNvSpPr>
            <a:spLocks noGrp="1"/>
          </p:cNvSpPr>
          <p:nvPr>
            <p:ph type="pic" sz="quarter" idx="19"/>
          </p:nvPr>
        </p:nvSpPr>
        <p:spPr>
          <a:xfrm>
            <a:off x="12954000" y="4071937"/>
            <a:ext cx="5181600" cy="2971800"/>
          </a:xfrm>
        </p:spPr>
        <p:txBody>
          <a:bodyPr vert="horz" lIns="182880" tIns="91440" rIns="182880" bIns="91440" rtlCol="0">
            <a:normAutofit/>
          </a:bodyPr>
          <a:lstStyle>
            <a:lvl1pPr>
              <a:defRPr lang="en-US" sz="3200"/>
            </a:lvl1pPr>
          </a:lstStyle>
          <a:p>
            <a:pPr marL="0" lvl="0" indent="0">
              <a:buNone/>
            </a:pPr>
            <a:endParaRPr lang="en-US"/>
          </a:p>
        </p:txBody>
      </p:sp>
      <p:sp>
        <p:nvSpPr>
          <p:cNvPr id="16" name="Picture Placeholder 3"/>
          <p:cNvSpPr>
            <a:spLocks noGrp="1"/>
          </p:cNvSpPr>
          <p:nvPr>
            <p:ph type="pic" sz="quarter" idx="20"/>
          </p:nvPr>
        </p:nvSpPr>
        <p:spPr>
          <a:xfrm>
            <a:off x="12954000" y="7196137"/>
            <a:ext cx="5181600" cy="2971800"/>
          </a:xfrm>
        </p:spPr>
        <p:txBody>
          <a:bodyPr vert="horz" lIns="182880" tIns="91440" rIns="182880" bIns="91440" rtlCol="0">
            <a:normAutofit/>
          </a:bodyPr>
          <a:lstStyle>
            <a:lvl1pPr>
              <a:defRPr lang="en-US" sz="3200"/>
            </a:lvl1pPr>
          </a:lstStyle>
          <a:p>
            <a:pPr marL="0" lvl="0" indent="0">
              <a:buNone/>
            </a:pPr>
            <a:endParaRPr lang="en-US"/>
          </a:p>
        </p:txBody>
      </p:sp>
      <p:sp>
        <p:nvSpPr>
          <p:cNvPr id="9"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1"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13" name="Rectangle 12"/>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2940940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ulti-Images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r>
              <a:rPr lang="en-US"/>
              <a:t>Click to edit Master title style</a:t>
            </a:r>
          </a:p>
        </p:txBody>
      </p:sp>
      <p:sp>
        <p:nvSpPr>
          <p:cNvPr id="10" name="Text Placeholder 9"/>
          <p:cNvSpPr>
            <a:spLocks noGrp="1"/>
          </p:cNvSpPr>
          <p:nvPr>
            <p:ph type="body" sz="quarter" idx="11"/>
          </p:nvPr>
        </p:nvSpPr>
        <p:spPr>
          <a:xfrm>
            <a:off x="152400" y="8262938"/>
            <a:ext cx="12649200" cy="1752600"/>
          </a:xfrm>
        </p:spPr>
        <p:txBody>
          <a:bodyPr vert="horz" lIns="182880" tIns="91440" rIns="182880" bIns="91440" rtlCol="0">
            <a:noAutofit/>
          </a:bodyPr>
          <a:lstStyle>
            <a:lvl1pPr>
              <a:defRPr lang="en-US" sz="3200" smtClean="0"/>
            </a:lvl1pPr>
            <a:lvl2pPr>
              <a:defRPr lang="en-US" sz="2800" smtClean="0"/>
            </a:lvl2pPr>
            <a:lvl3pPr>
              <a:defRPr lang="en-US" sz="2400" smtClean="0"/>
            </a:lvl3pPr>
            <a:lvl4pPr>
              <a:defRPr lang="en-US" sz="2000" smtClean="0"/>
            </a:lvl4pPr>
            <a:lvl5pPr>
              <a:defRPr lang="en-US"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hart Placeholder 2"/>
          <p:cNvSpPr>
            <a:spLocks noGrp="1"/>
          </p:cNvSpPr>
          <p:nvPr>
            <p:ph type="chart" sz="quarter" idx="12"/>
          </p:nvPr>
        </p:nvSpPr>
        <p:spPr>
          <a:xfrm>
            <a:off x="152400" y="947738"/>
            <a:ext cx="12649200" cy="7162800"/>
          </a:xfrm>
        </p:spPr>
        <p:txBody>
          <a:bodyPr vert="horz" lIns="182880" tIns="91440" rIns="182880" bIns="91440" rtlCol="0">
            <a:normAutofit/>
          </a:bodyPr>
          <a:lstStyle>
            <a:lvl1pPr>
              <a:defRPr lang="en-US" sz="3200"/>
            </a:lvl1pPr>
          </a:lstStyle>
          <a:p>
            <a:pPr marL="0" lvl="0" indent="0">
              <a:buNone/>
            </a:pPr>
            <a:endParaRPr lang="en-US"/>
          </a:p>
        </p:txBody>
      </p:sp>
      <p:sp>
        <p:nvSpPr>
          <p:cNvPr id="7" name="Slide Number Placeholder 5"/>
          <p:cNvSpPr>
            <a:spLocks noGrp="1"/>
          </p:cNvSpPr>
          <p:nvPr>
            <p:ph type="sldNum" sz="quarter" idx="13"/>
          </p:nvPr>
        </p:nvSpPr>
        <p:spPr>
          <a:xfrm>
            <a:off x="14782800" y="114194"/>
            <a:ext cx="762000" cy="547181"/>
          </a:xfrm>
        </p:spPr>
        <p:txBody>
          <a:bodyPr vert="horz" lIns="182880" tIns="91440" rIns="182880" bIns="91440" rtlCol="0" anchor="ctr"/>
          <a:lstStyle>
            <a:lvl1pPr algn="ctr">
              <a:defRPr lang="en-US" smtClean="0">
                <a:solidFill>
                  <a:schemeClr val="bg1"/>
                </a:solidFill>
              </a:defRPr>
            </a:lvl1pPr>
          </a:lstStyle>
          <a:p>
            <a:fld id="{FB5E8CF1-F1C4-4DE0-9B76-EA0AB84434FE}" type="slidenum">
              <a:rPr lang="en-US" smtClean="0"/>
              <a:pPr/>
              <a:t>‹#›</a:t>
            </a:fld>
            <a:endParaRPr lang="en-US"/>
          </a:p>
        </p:txBody>
      </p:sp>
      <p:sp>
        <p:nvSpPr>
          <p:cNvPr id="8" name="Chart Placeholder 2"/>
          <p:cNvSpPr>
            <a:spLocks noGrp="1"/>
          </p:cNvSpPr>
          <p:nvPr>
            <p:ph type="chart" sz="quarter" idx="14"/>
          </p:nvPr>
        </p:nvSpPr>
        <p:spPr>
          <a:xfrm>
            <a:off x="12954000" y="947738"/>
            <a:ext cx="5181600" cy="2971800"/>
          </a:xfrm>
        </p:spPr>
        <p:txBody>
          <a:bodyPr vert="horz" lIns="182880" tIns="91440" rIns="182880" bIns="91440" rtlCol="0">
            <a:normAutofit/>
          </a:bodyPr>
          <a:lstStyle>
            <a:lvl1pPr>
              <a:defRPr lang="en-US" sz="2800"/>
            </a:lvl1pPr>
          </a:lstStyle>
          <a:p>
            <a:pPr marL="0" lvl="0" indent="0">
              <a:buNone/>
            </a:pPr>
            <a:endParaRPr lang="en-US"/>
          </a:p>
        </p:txBody>
      </p:sp>
      <p:sp>
        <p:nvSpPr>
          <p:cNvPr id="9" name="Chart Placeholder 2"/>
          <p:cNvSpPr>
            <a:spLocks noGrp="1"/>
          </p:cNvSpPr>
          <p:nvPr>
            <p:ph type="chart" sz="quarter" idx="15"/>
          </p:nvPr>
        </p:nvSpPr>
        <p:spPr>
          <a:xfrm>
            <a:off x="12954000" y="4033837"/>
            <a:ext cx="5181600" cy="2933700"/>
          </a:xfrm>
        </p:spPr>
        <p:txBody>
          <a:bodyPr vert="horz" lIns="182880" tIns="91440" rIns="182880" bIns="91440" rtlCol="0">
            <a:normAutofit/>
          </a:bodyPr>
          <a:lstStyle>
            <a:lvl1pPr>
              <a:defRPr lang="en-US" sz="2800"/>
            </a:lvl1pPr>
          </a:lstStyle>
          <a:p>
            <a:pPr marL="0" lvl="0" indent="0">
              <a:buNone/>
            </a:pPr>
            <a:endParaRPr lang="en-US"/>
          </a:p>
        </p:txBody>
      </p:sp>
      <p:sp>
        <p:nvSpPr>
          <p:cNvPr id="11" name="Chart Placeholder 2"/>
          <p:cNvSpPr>
            <a:spLocks noGrp="1"/>
          </p:cNvSpPr>
          <p:nvPr>
            <p:ph type="chart" sz="quarter" idx="16"/>
          </p:nvPr>
        </p:nvSpPr>
        <p:spPr>
          <a:xfrm>
            <a:off x="12973050" y="7081837"/>
            <a:ext cx="5181600" cy="2933700"/>
          </a:xfrm>
        </p:spPr>
        <p:txBody>
          <a:bodyPr vert="horz" lIns="182880" tIns="91440" rIns="182880" bIns="91440" rtlCol="0">
            <a:normAutofit/>
          </a:bodyPr>
          <a:lstStyle>
            <a:lvl1pPr>
              <a:defRPr lang="en-US" sz="2800"/>
            </a:lvl1pPr>
          </a:lstStyle>
          <a:p>
            <a:pPr marL="0" lvl="0" indent="0">
              <a:buNone/>
            </a:pPr>
            <a:endParaRPr lang="en-US"/>
          </a:p>
        </p:txBody>
      </p:sp>
      <p:sp>
        <p:nvSpPr>
          <p:cNvPr id="12" name="Rectangle 11"/>
          <p:cNvSpPr/>
          <p:nvPr userDrawn="1"/>
        </p:nvSpPr>
        <p:spPr>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755916" y="41462"/>
            <a:ext cx="2333625" cy="636212"/>
          </a:xfrm>
          <a:prstGeom prst="rect">
            <a:avLst/>
          </a:prstGeom>
        </p:spPr>
      </p:pic>
    </p:spTree>
    <p:extLst>
      <p:ext uri="{BB962C8B-B14F-4D97-AF65-F5344CB8AC3E}">
        <p14:creationId xmlns:p14="http://schemas.microsoft.com/office/powerpoint/2010/main" val="820356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d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7" name="Rounded Rectangle 26"/>
          <p:cNvSpPr/>
          <p:nvPr userDrawn="1"/>
        </p:nvSpPr>
        <p:spPr>
          <a:xfrm>
            <a:off x="13411200" y="490537"/>
            <a:ext cx="3962400" cy="1371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411200" y="671513"/>
            <a:ext cx="3943350" cy="1075068"/>
          </a:xfrm>
          <a:prstGeom prst="rect">
            <a:avLst/>
          </a:prstGeom>
        </p:spPr>
      </p:pic>
      <p:pic>
        <p:nvPicPr>
          <p:cNvPr id="2" name="Picture 1">
            <a:extLst>
              <a:ext uri="{FF2B5EF4-FFF2-40B4-BE49-F238E27FC236}">
                <a16:creationId xmlns:a16="http://schemas.microsoft.com/office/drawing/2014/main" id="{480B41C7-46C2-2538-FEA2-AFB2B26B5936}"/>
              </a:ext>
            </a:extLst>
          </p:cNvPr>
          <p:cNvPicPr>
            <a:picLocks noChangeAspect="1"/>
          </p:cNvPicPr>
          <p:nvPr userDrawn="1"/>
        </p:nvPicPr>
        <p:blipFill>
          <a:blip r:embed="rId4"/>
          <a:stretch>
            <a:fillRect/>
          </a:stretch>
        </p:blipFill>
        <p:spPr>
          <a:xfrm>
            <a:off x="0" y="1"/>
            <a:ext cx="18288000" cy="10277474"/>
          </a:xfrm>
          <a:prstGeom prst="rect">
            <a:avLst/>
          </a:prstGeom>
        </p:spPr>
      </p:pic>
    </p:spTree>
    <p:extLst>
      <p:ext uri="{BB962C8B-B14F-4D97-AF65-F5344CB8AC3E}">
        <p14:creationId xmlns:p14="http://schemas.microsoft.com/office/powerpoint/2010/main" val="23054840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Z_Others -Main">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4114800" y="2624137"/>
            <a:ext cx="14173200" cy="4953000"/>
          </a:xfrm>
          <a:prstGeom prst="rect">
            <a:avLst/>
          </a:prstGeom>
          <a:solidFill>
            <a:srgbClr val="053D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2"/>
          <p:cNvSpPr>
            <a:spLocks noGrp="1"/>
          </p:cNvSpPr>
          <p:nvPr>
            <p:ph type="pic" sz="quarter" idx="10"/>
          </p:nvPr>
        </p:nvSpPr>
        <p:spPr>
          <a:xfrm>
            <a:off x="1" y="2624137"/>
            <a:ext cx="4114800" cy="4953000"/>
          </a:xfrm>
        </p:spPr>
        <p:txBody>
          <a:bodyPr/>
          <a:lstStyle>
            <a:lvl1pPr marL="0" indent="0">
              <a:buNone/>
              <a:defRPr/>
            </a:lvl1pPr>
          </a:lstStyle>
          <a:p>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490537"/>
            <a:ext cx="4190999" cy="1152526"/>
          </a:xfrm>
          <a:prstGeom prst="rect">
            <a:avLst/>
          </a:prstGeom>
        </p:spPr>
      </p:pic>
      <p:sp>
        <p:nvSpPr>
          <p:cNvPr id="14" name="object 10"/>
          <p:cNvSpPr txBox="1"/>
          <p:nvPr userDrawn="1"/>
        </p:nvSpPr>
        <p:spPr>
          <a:xfrm>
            <a:off x="7772400" y="7958137"/>
            <a:ext cx="10363200" cy="2108911"/>
          </a:xfrm>
          <a:prstGeom prst="rect">
            <a:avLst/>
          </a:prstGeom>
        </p:spPr>
        <p:txBody>
          <a:bodyPr vert="horz" wrap="square" lIns="0" tIns="15875" rIns="0" bIns="0" rtlCol="0">
            <a:spAutoFit/>
          </a:bodyPr>
          <a:lstStyle/>
          <a:p>
            <a:pPr marL="12700">
              <a:lnSpc>
                <a:spcPct val="100000"/>
              </a:lnSpc>
              <a:spcBef>
                <a:spcPts val="125"/>
              </a:spcBef>
            </a:pPr>
            <a:r>
              <a:rPr sz="3600" b="1" spc="15" dirty="0">
                <a:solidFill>
                  <a:srgbClr val="126770"/>
                </a:solidFill>
                <a:latin typeface="Calibri"/>
                <a:cs typeface="Calibri"/>
              </a:rPr>
              <a:t>COMMODITY </a:t>
            </a:r>
            <a:r>
              <a:rPr sz="3600" b="1" spc="10" dirty="0">
                <a:solidFill>
                  <a:srgbClr val="126770"/>
                </a:solidFill>
                <a:latin typeface="Calibri"/>
                <a:cs typeface="Calibri"/>
              </a:rPr>
              <a:t>PRICE RISK </a:t>
            </a:r>
            <a:r>
              <a:rPr sz="3600" b="1" spc="15" dirty="0">
                <a:solidFill>
                  <a:srgbClr val="126770"/>
                </a:solidFill>
                <a:latin typeface="Calibri"/>
                <a:cs typeface="Calibri"/>
              </a:rPr>
              <a:t>MANAGEMENT</a:t>
            </a:r>
            <a:r>
              <a:rPr sz="3600" b="1" spc="-55" dirty="0">
                <a:solidFill>
                  <a:srgbClr val="126770"/>
                </a:solidFill>
                <a:latin typeface="Calibri"/>
                <a:cs typeface="Calibri"/>
              </a:rPr>
              <a:t> </a:t>
            </a:r>
            <a:r>
              <a:rPr sz="3600" b="1" spc="10" dirty="0">
                <a:solidFill>
                  <a:srgbClr val="126770"/>
                </a:solidFill>
                <a:latin typeface="Calibri"/>
                <a:cs typeface="Calibri"/>
              </a:rPr>
              <a:t>SOLUTIONS</a:t>
            </a:r>
            <a:endParaRPr sz="3600" dirty="0">
              <a:latin typeface="Calibri"/>
              <a:cs typeface="Calibri"/>
            </a:endParaRPr>
          </a:p>
          <a:p>
            <a:pPr marL="28575">
              <a:lnSpc>
                <a:spcPct val="100000"/>
              </a:lnSpc>
              <a:spcBef>
                <a:spcPts val="30"/>
              </a:spcBef>
              <a:tabLst>
                <a:tab pos="463550" algn="l"/>
                <a:tab pos="783590" algn="l"/>
                <a:tab pos="1102995" algn="l"/>
                <a:tab pos="1480185" algn="l"/>
                <a:tab pos="1859280" algn="l"/>
              </a:tabLst>
            </a:pPr>
            <a:r>
              <a:rPr sz="2800" spc="20" dirty="0">
                <a:solidFill>
                  <a:srgbClr val="4B4B4D"/>
                </a:solidFill>
                <a:latin typeface="Calibri"/>
                <a:cs typeface="Calibri"/>
              </a:rPr>
              <a:t>Agriculture	Metals	Energy	Currency	</a:t>
            </a:r>
            <a:r>
              <a:rPr sz="2800" spc="25" dirty="0">
                <a:solidFill>
                  <a:srgbClr val="4B4B4D"/>
                </a:solidFill>
                <a:latin typeface="Calibri"/>
                <a:cs typeface="Calibri"/>
              </a:rPr>
              <a:t>Economy	</a:t>
            </a:r>
            <a:r>
              <a:rPr sz="2800" spc="20" dirty="0">
                <a:solidFill>
                  <a:srgbClr val="4B4B4D"/>
                </a:solidFill>
                <a:latin typeface="Calibri"/>
                <a:cs typeface="Calibri"/>
              </a:rPr>
              <a:t>Dairy</a:t>
            </a:r>
            <a:endParaRPr lang="en-US" sz="2800" spc="20" dirty="0">
              <a:solidFill>
                <a:srgbClr val="4B4B4D"/>
              </a:solidFill>
              <a:latin typeface="Calibri"/>
              <a:cs typeface="Calibri"/>
            </a:endParaRPr>
          </a:p>
          <a:p>
            <a:pPr marL="28575">
              <a:lnSpc>
                <a:spcPct val="100000"/>
              </a:lnSpc>
              <a:spcBef>
                <a:spcPts val="30"/>
              </a:spcBef>
              <a:tabLst>
                <a:tab pos="463550" algn="l"/>
                <a:tab pos="783590" algn="l"/>
                <a:tab pos="1102995" algn="l"/>
                <a:tab pos="1480185" algn="l"/>
                <a:tab pos="1859280" algn="l"/>
              </a:tabLst>
            </a:pPr>
            <a:endParaRPr sz="4000" dirty="0">
              <a:latin typeface="Times New Roman"/>
              <a:cs typeface="Times New Roman"/>
            </a:endParaRPr>
          </a:p>
          <a:p>
            <a:pPr marL="762635" algn="r">
              <a:lnSpc>
                <a:spcPct val="100000"/>
              </a:lnSpc>
            </a:pPr>
            <a:r>
              <a:rPr sz="3200" spc="-5" dirty="0">
                <a:solidFill>
                  <a:srgbClr val="727376"/>
                </a:solidFill>
                <a:latin typeface="Calibri"/>
                <a:cs typeface="Calibri"/>
              </a:rPr>
              <a:t>www.transgraph.com </a:t>
            </a:r>
            <a:r>
              <a:rPr sz="3200" dirty="0">
                <a:solidFill>
                  <a:srgbClr val="727376"/>
                </a:solidFill>
                <a:latin typeface="Calibri"/>
                <a:cs typeface="Calibri"/>
              </a:rPr>
              <a:t>|</a:t>
            </a:r>
            <a:r>
              <a:rPr sz="3200" spc="45" dirty="0">
                <a:solidFill>
                  <a:srgbClr val="727376"/>
                </a:solidFill>
                <a:latin typeface="Calibri"/>
                <a:cs typeface="Calibri"/>
              </a:rPr>
              <a:t> </a:t>
            </a:r>
            <a:r>
              <a:rPr sz="3200" spc="-5" dirty="0">
                <a:solidFill>
                  <a:srgbClr val="727376"/>
                </a:solidFill>
                <a:latin typeface="Calibri"/>
                <a:cs typeface="Calibri"/>
              </a:rPr>
              <a:t>www.transgraph.net</a:t>
            </a:r>
            <a:endParaRPr sz="3200" dirty="0">
              <a:latin typeface="Calibri"/>
              <a:cs typeface="Calibri"/>
            </a:endParaRPr>
          </a:p>
        </p:txBody>
      </p:sp>
      <p:sp>
        <p:nvSpPr>
          <p:cNvPr id="19" name="Text Placeholder 18"/>
          <p:cNvSpPr>
            <a:spLocks noGrp="1"/>
          </p:cNvSpPr>
          <p:nvPr>
            <p:ph type="body" sz="quarter" idx="12"/>
          </p:nvPr>
        </p:nvSpPr>
        <p:spPr>
          <a:xfrm>
            <a:off x="5943600" y="4224338"/>
            <a:ext cx="12115800" cy="1752600"/>
          </a:xfrm>
        </p:spPr>
        <p:txBody>
          <a:bodyPr anchor="ctr">
            <a:normAutofit/>
          </a:bodyPr>
          <a:lstStyle>
            <a:lvl1pPr marL="0" indent="0" algn="r">
              <a:buFont typeface="Arial" pitchFamily="34" charset="0"/>
              <a:buNone/>
              <a:defRPr sz="6400" b="0">
                <a:solidFill>
                  <a:schemeClr val="bg1"/>
                </a:solidFill>
                <a:latin typeface="+mn-lt"/>
              </a:defRPr>
            </a:lvl1pPr>
          </a:lstStyle>
          <a:p>
            <a:pPr lvl="0"/>
            <a:r>
              <a:rPr lang="en-US" dirty="0"/>
              <a:t>Click to edit Master text styles</a:t>
            </a:r>
          </a:p>
        </p:txBody>
      </p:sp>
      <p:sp>
        <p:nvSpPr>
          <p:cNvPr id="20" name="Title 1"/>
          <p:cNvSpPr>
            <a:spLocks noGrp="1"/>
          </p:cNvSpPr>
          <p:nvPr>
            <p:ph type="title"/>
          </p:nvPr>
        </p:nvSpPr>
        <p:spPr>
          <a:xfrm>
            <a:off x="8305800" y="3501107"/>
            <a:ext cx="9753600" cy="723230"/>
          </a:xfrm>
        </p:spPr>
        <p:txBody>
          <a:bodyPr>
            <a:noAutofit/>
          </a:bodyPr>
          <a:lstStyle>
            <a:lvl1pPr algn="r">
              <a:defRPr sz="4800">
                <a:solidFill>
                  <a:schemeClr val="bg1"/>
                </a:solidFill>
              </a:defRPr>
            </a:lvl1pPr>
          </a:lstStyle>
          <a:p>
            <a:r>
              <a:rPr lang="en-US" dirty="0"/>
              <a:t>Click to edit Master title style</a:t>
            </a:r>
          </a:p>
        </p:txBody>
      </p:sp>
      <p:sp>
        <p:nvSpPr>
          <p:cNvPr id="21" name="Content Placeholder 2"/>
          <p:cNvSpPr>
            <a:spLocks noGrp="1"/>
          </p:cNvSpPr>
          <p:nvPr>
            <p:ph sz="quarter" idx="13"/>
          </p:nvPr>
        </p:nvSpPr>
        <p:spPr>
          <a:xfrm>
            <a:off x="8458200" y="5976937"/>
            <a:ext cx="9601200" cy="685800"/>
          </a:xfrm>
        </p:spPr>
        <p:txBody>
          <a:bodyPr vert="horz" lIns="182880" tIns="91440" rIns="182880" bIns="91440" rtlCol="0" anchor="ctr">
            <a:noAutofit/>
          </a:bodyPr>
          <a:lstStyle>
            <a:lvl1pPr marL="0" indent="0" algn="r">
              <a:buNone/>
              <a:defRPr lang="en-US" sz="4800" dirty="0" smtClean="0">
                <a:solidFill>
                  <a:schemeClr val="bg1"/>
                </a:solidFill>
                <a:latin typeface="+mj-lt"/>
                <a:ea typeface="+mj-ea"/>
                <a:cs typeface="+mj-cs"/>
              </a:defRPr>
            </a:lvl1pPr>
          </a:lstStyle>
          <a:p>
            <a:pPr lvl="0" algn="r">
              <a:spcBef>
                <a:spcPct val="0"/>
              </a:spcBef>
            </a:pPr>
            <a:r>
              <a:rPr lang="en-US" dirty="0"/>
              <a:t>Click to edit Master text styles</a:t>
            </a:r>
          </a:p>
        </p:txBody>
      </p:sp>
    </p:spTree>
    <p:extLst>
      <p:ext uri="{BB962C8B-B14F-4D97-AF65-F5344CB8AC3E}">
        <p14:creationId xmlns:p14="http://schemas.microsoft.com/office/powerpoint/2010/main" val="1362793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Edible Oils">
    <p:bg>
      <p:bgPr>
        <a:blipFill>
          <a:blip r:embed="rId2">
            <a:lum/>
          </a:blip>
          <a:stretch/>
        </a:blipFill>
        <a:effectLst/>
      </p:bgPr>
    </p:bg>
    <p:spTree>
      <p:nvGrpSpPr>
        <p:cNvPr id="1" name=""/>
        <p:cNvGrpSpPr/>
        <p:nvPr/>
      </p:nvGrpSpPr>
      <p:grpSpPr bwMode="auto">
        <a:xfrm>
          <a:off x="0" y="0"/>
          <a:ext cx="0" cy="0"/>
          <a:chOff x="0" y="0"/>
          <a:chExt cx="0" cy="0"/>
        </a:xfrm>
      </p:grpSpPr>
      <p:sp>
        <p:nvSpPr>
          <p:cNvPr id="5" name="Text Placeholder 18"/>
          <p:cNvSpPr>
            <a:spLocks noGrp="1"/>
          </p:cNvSpPr>
          <p:nvPr>
            <p:ph type="body" sz="quarter" idx="12"/>
          </p:nvPr>
        </p:nvSpPr>
        <p:spPr bwMode="auto">
          <a:xfrm>
            <a:off x="5943600" y="4224338"/>
            <a:ext cx="12115800" cy="1752599"/>
          </a:xfrm>
        </p:spPr>
        <p:txBody>
          <a:bodyPr anchor="ctr">
            <a:normAutofit/>
          </a:bodyPr>
          <a:lstStyle>
            <a:lvl1pPr marL="0" indent="0" algn="r">
              <a:buFont typeface="Arial"/>
              <a:buNone/>
              <a:defRPr sz="6400" b="0">
                <a:solidFill>
                  <a:schemeClr val="bg1"/>
                </a:solidFill>
                <a:latin typeface="+mn-lt"/>
              </a:defRPr>
            </a:lvl1pPr>
          </a:lstStyle>
          <a:p>
            <a:pPr lvl="0">
              <a:defRPr/>
            </a:pPr>
            <a:r>
              <a:rPr lang="en-US"/>
              <a:t>Click to edit Master text styles</a:t>
            </a:r>
            <a:endParaRPr/>
          </a:p>
        </p:txBody>
      </p:sp>
      <p:sp>
        <p:nvSpPr>
          <p:cNvPr id="6" name="Title 1"/>
          <p:cNvSpPr>
            <a:spLocks noGrp="1"/>
          </p:cNvSpPr>
          <p:nvPr>
            <p:ph type="title"/>
          </p:nvPr>
        </p:nvSpPr>
        <p:spPr bwMode="auto">
          <a:xfrm>
            <a:off x="8305800" y="3501107"/>
            <a:ext cx="9753600" cy="723230"/>
          </a:xfrm>
        </p:spPr>
        <p:txBody>
          <a:bodyPr>
            <a:noAutofit/>
          </a:bodyPr>
          <a:lstStyle>
            <a:lvl1pPr algn="r">
              <a:defRPr sz="4800">
                <a:solidFill>
                  <a:schemeClr val="bg1"/>
                </a:solidFill>
              </a:defRPr>
            </a:lvl1pPr>
          </a:lstStyle>
          <a:p>
            <a:pPr>
              <a:defRPr/>
            </a:pPr>
            <a:r>
              <a:rPr lang="en-US"/>
              <a:t>Click to edit Master title style</a:t>
            </a:r>
            <a:endParaRPr/>
          </a:p>
        </p:txBody>
      </p:sp>
      <p:sp>
        <p:nvSpPr>
          <p:cNvPr id="3" name="Content Placeholder 2"/>
          <p:cNvSpPr>
            <a:spLocks noGrp="1"/>
          </p:cNvSpPr>
          <p:nvPr>
            <p:ph sz="quarter" idx="13"/>
          </p:nvPr>
        </p:nvSpPr>
        <p:spPr bwMode="auto">
          <a:xfrm>
            <a:off x="8458200" y="5976937"/>
            <a:ext cx="9601200" cy="685800"/>
          </a:xfrm>
        </p:spPr>
        <p:txBody>
          <a:bodyPr vert="horz" lIns="182880" tIns="91440" rIns="182880" bIns="91440" rtlCol="0" anchor="ctr">
            <a:noAutofit/>
          </a:bodyPr>
          <a:lstStyle>
            <a:lvl1pPr marL="0" indent="0" algn="r">
              <a:buNone/>
              <a:defRPr lang="en-US" sz="4800">
                <a:solidFill>
                  <a:schemeClr val="bg1"/>
                </a:solidFill>
                <a:latin typeface="+mj-lt"/>
                <a:ea typeface="+mj-ea"/>
                <a:cs typeface="+mj-cs"/>
              </a:defRPr>
            </a:lvl1pPr>
          </a:lstStyle>
          <a:p>
            <a:pPr lvl="0" algn="r">
              <a:spcBef>
                <a:spcPts val="0"/>
              </a:spcBef>
              <a:defRPr/>
            </a:pPr>
            <a:r>
              <a:rPr lang="en-US"/>
              <a:t>Click to edit Master text styles</a:t>
            </a:r>
            <a:endParaRPr/>
          </a:p>
        </p:txBody>
      </p:sp>
    </p:spTree>
    <p:extLst>
      <p:ext uri="{BB962C8B-B14F-4D97-AF65-F5344CB8AC3E}">
        <p14:creationId xmlns:p14="http://schemas.microsoft.com/office/powerpoint/2010/main" val="174917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Price Outlook">
    <p:bg>
      <p:bgPr>
        <a:blipFill>
          <a:blip r:embed="rId2">
            <a:lum/>
          </a:blip>
          <a:stretch/>
        </a:blipFill>
        <a:effectLst/>
      </p:bgPr>
    </p:bg>
    <p:spTree>
      <p:nvGrpSpPr>
        <p:cNvPr id="1" name=""/>
        <p:cNvGrpSpPr/>
        <p:nvPr/>
      </p:nvGrpSpPr>
      <p:grpSpPr bwMode="auto">
        <a:xfrm>
          <a:off x="0" y="0"/>
          <a:ext cx="0" cy="0"/>
          <a:chOff x="0" y="0"/>
          <a:chExt cx="0" cy="0"/>
        </a:xfrm>
      </p:grpSpPr>
      <p:sp>
        <p:nvSpPr>
          <p:cNvPr id="8" name="Text Placeholder 18"/>
          <p:cNvSpPr>
            <a:spLocks noGrp="1"/>
          </p:cNvSpPr>
          <p:nvPr>
            <p:ph type="body" sz="quarter" idx="12"/>
          </p:nvPr>
        </p:nvSpPr>
        <p:spPr bwMode="auto">
          <a:xfrm>
            <a:off x="6553200" y="4795168"/>
            <a:ext cx="11506200" cy="1752599"/>
          </a:xfrm>
        </p:spPr>
        <p:txBody>
          <a:bodyPr anchor="ctr">
            <a:normAutofit/>
          </a:bodyPr>
          <a:lstStyle>
            <a:lvl1pPr marL="0" indent="0" algn="r">
              <a:buFont typeface="Arial"/>
              <a:buNone/>
              <a:defRPr sz="6400" b="0">
                <a:solidFill>
                  <a:schemeClr val="bg1"/>
                </a:solidFill>
                <a:latin typeface="+mn-lt"/>
              </a:defRPr>
            </a:lvl1pPr>
          </a:lstStyle>
          <a:p>
            <a:pPr lvl="0">
              <a:defRPr/>
            </a:pPr>
            <a:r>
              <a:rPr lang="en-US"/>
              <a:t>Click to edit Master text styles</a:t>
            </a:r>
            <a:endParaRPr/>
          </a:p>
        </p:txBody>
      </p:sp>
      <p:sp>
        <p:nvSpPr>
          <p:cNvPr id="11" name="Title 1"/>
          <p:cNvSpPr>
            <a:spLocks noGrp="1"/>
          </p:cNvSpPr>
          <p:nvPr>
            <p:ph type="title"/>
          </p:nvPr>
        </p:nvSpPr>
        <p:spPr bwMode="auto">
          <a:xfrm>
            <a:off x="8305800" y="4071937"/>
            <a:ext cx="9753600" cy="723230"/>
          </a:xfrm>
        </p:spPr>
        <p:txBody>
          <a:bodyPr>
            <a:noAutofit/>
          </a:bodyPr>
          <a:lstStyle>
            <a:lvl1pPr algn="r">
              <a:defRPr sz="4800">
                <a:solidFill>
                  <a:schemeClr val="bg1"/>
                </a:solidFill>
              </a:defRPr>
            </a:lvl1pPr>
          </a:lstStyle>
          <a:p>
            <a:pPr>
              <a:defRPr/>
            </a:pPr>
            <a:r>
              <a:rPr lang="en-US"/>
              <a:t>Click to edit Master title style</a:t>
            </a:r>
            <a:endParaRPr/>
          </a:p>
        </p:txBody>
      </p:sp>
      <p:sp>
        <p:nvSpPr>
          <p:cNvPr id="12" name="Content Placeholder 2"/>
          <p:cNvSpPr>
            <a:spLocks noGrp="1"/>
          </p:cNvSpPr>
          <p:nvPr>
            <p:ph sz="quarter" idx="13"/>
          </p:nvPr>
        </p:nvSpPr>
        <p:spPr bwMode="auto">
          <a:xfrm>
            <a:off x="8458200" y="6547767"/>
            <a:ext cx="9601200" cy="685800"/>
          </a:xfrm>
        </p:spPr>
        <p:txBody>
          <a:bodyPr vert="horz" lIns="182880" tIns="91440" rIns="182880" bIns="91440" rtlCol="0" anchor="ctr">
            <a:noAutofit/>
          </a:bodyPr>
          <a:lstStyle>
            <a:lvl1pPr marL="0" indent="0" algn="r">
              <a:buNone/>
              <a:defRPr lang="en-US" sz="4800">
                <a:solidFill>
                  <a:schemeClr val="bg1"/>
                </a:solidFill>
                <a:latin typeface="+mj-lt"/>
                <a:ea typeface="+mj-ea"/>
                <a:cs typeface="+mj-cs"/>
              </a:defRPr>
            </a:lvl1pPr>
          </a:lstStyle>
          <a:p>
            <a:pPr lvl="0" algn="r">
              <a:spcBef>
                <a:spcPts val="0"/>
              </a:spcBef>
              <a:defRPr/>
            </a:pPr>
            <a:r>
              <a:rPr lang="en-US"/>
              <a:t>Click to edit Master text styles</a:t>
            </a:r>
            <a:endParaRPr/>
          </a:p>
        </p:txBody>
      </p:sp>
    </p:spTree>
    <p:extLst>
      <p:ext uri="{BB962C8B-B14F-4D97-AF65-F5344CB8AC3E}">
        <p14:creationId xmlns:p14="http://schemas.microsoft.com/office/powerpoint/2010/main" val="779909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Sub-section-main">
    <p:bg>
      <p:bgPr>
        <a:blipFill>
          <a:blip r:embed="rId2">
            <a:lum/>
          </a:blip>
          <a:stretch/>
        </a:blipFill>
        <a:effectLst/>
      </p:bgPr>
    </p:bg>
    <p:spTree>
      <p:nvGrpSpPr>
        <p:cNvPr id="1" name=""/>
        <p:cNvGrpSpPr/>
        <p:nvPr/>
      </p:nvGrpSpPr>
      <p:grpSpPr bwMode="auto">
        <a:xfrm>
          <a:off x="0" y="0"/>
          <a:ext cx="0" cy="0"/>
          <a:chOff x="0" y="0"/>
          <a:chExt cx="0" cy="0"/>
        </a:xfrm>
      </p:grpSpPr>
      <p:sp>
        <p:nvSpPr>
          <p:cNvPr id="3" name="Picture Placeholder 2"/>
          <p:cNvSpPr>
            <a:spLocks noGrp="1"/>
          </p:cNvSpPr>
          <p:nvPr>
            <p:ph type="pic" sz="quarter" idx="10"/>
          </p:nvPr>
        </p:nvSpPr>
        <p:spPr bwMode="auto">
          <a:xfrm>
            <a:off x="10953749" y="3708867"/>
            <a:ext cx="3657601" cy="3581400"/>
          </a:xfrm>
        </p:spPr>
        <p:txBody>
          <a:bodyPr/>
          <a:lstStyle>
            <a:lvl1pPr marL="0" indent="0">
              <a:buNone/>
              <a:defRPr/>
            </a:lvl1pPr>
          </a:lstStyle>
          <a:p>
            <a:pPr>
              <a:defRPr/>
            </a:pPr>
            <a:endParaRPr lang="en-US"/>
          </a:p>
        </p:txBody>
      </p:sp>
      <p:sp>
        <p:nvSpPr>
          <p:cNvPr id="12" name="Picture Placeholder 2"/>
          <p:cNvSpPr>
            <a:spLocks noGrp="1"/>
          </p:cNvSpPr>
          <p:nvPr>
            <p:ph type="pic" sz="quarter" idx="11"/>
          </p:nvPr>
        </p:nvSpPr>
        <p:spPr bwMode="auto">
          <a:xfrm>
            <a:off x="14630399" y="3708865"/>
            <a:ext cx="3657601" cy="3581400"/>
          </a:xfrm>
        </p:spPr>
        <p:txBody>
          <a:bodyPr/>
          <a:lstStyle>
            <a:lvl1pPr marL="0" indent="0">
              <a:buNone/>
              <a:defRPr/>
            </a:lvl1pPr>
          </a:lstStyle>
          <a:p>
            <a:pPr>
              <a:defRPr/>
            </a:pPr>
            <a:endParaRPr lang="en-US"/>
          </a:p>
        </p:txBody>
      </p:sp>
      <p:sp>
        <p:nvSpPr>
          <p:cNvPr id="13" name="Text Placeholder 18"/>
          <p:cNvSpPr>
            <a:spLocks noGrp="1"/>
          </p:cNvSpPr>
          <p:nvPr>
            <p:ph type="body" sz="quarter" idx="12"/>
          </p:nvPr>
        </p:nvSpPr>
        <p:spPr bwMode="auto">
          <a:xfrm>
            <a:off x="38100" y="4605337"/>
            <a:ext cx="10820400" cy="1828800"/>
          </a:xfrm>
        </p:spPr>
        <p:txBody>
          <a:bodyPr anchor="ctr">
            <a:normAutofit/>
          </a:bodyPr>
          <a:lstStyle>
            <a:lvl1pPr marL="0" indent="0" algn="ctr">
              <a:buNone/>
              <a:defRPr sz="6000" b="0">
                <a:solidFill>
                  <a:schemeClr val="bg1"/>
                </a:solidFill>
              </a:defRPr>
            </a:lvl1pPr>
          </a:lstStyle>
          <a:p>
            <a:pPr lvl="0">
              <a:defRPr/>
            </a:pPr>
            <a:r>
              <a:rPr lang="en-US"/>
              <a:t>Click to edit Master text styles</a:t>
            </a:r>
            <a:endParaRPr/>
          </a:p>
        </p:txBody>
      </p:sp>
      <p:sp>
        <p:nvSpPr>
          <p:cNvPr id="7" name="Title 1"/>
          <p:cNvSpPr>
            <a:spLocks noGrp="1"/>
          </p:cNvSpPr>
          <p:nvPr>
            <p:ph type="title"/>
          </p:nvPr>
        </p:nvSpPr>
        <p:spPr bwMode="auto">
          <a:xfrm>
            <a:off x="-19050" y="6472907"/>
            <a:ext cx="10915650" cy="723230"/>
          </a:xfrm>
        </p:spPr>
        <p:txBody>
          <a:bodyPr>
            <a:noAutofit/>
          </a:bodyPr>
          <a:lstStyle>
            <a:lvl1pPr algn="ctr">
              <a:defRPr sz="4800">
                <a:solidFill>
                  <a:schemeClr val="bg1"/>
                </a:solidFill>
              </a:defRPr>
            </a:lvl1pPr>
          </a:lstStyle>
          <a:p>
            <a:pPr>
              <a:defRPr/>
            </a:pPr>
            <a:r>
              <a:rPr lang="en-US"/>
              <a:t>Click to edit Master title style</a:t>
            </a:r>
            <a:endParaRPr/>
          </a:p>
        </p:txBody>
      </p:sp>
      <p:sp>
        <p:nvSpPr>
          <p:cNvPr id="4" name="Rectangle 3"/>
          <p:cNvSpPr/>
          <p:nvPr userDrawn="1"/>
        </p:nvSpPr>
        <p:spPr bwMode="auto">
          <a:xfrm>
            <a:off x="10896600" y="8948737"/>
            <a:ext cx="7391400" cy="1328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0" name="object 3"/>
          <p:cNvSpPr txBox="1"/>
          <p:nvPr userDrawn="1"/>
        </p:nvSpPr>
        <p:spPr bwMode="auto">
          <a:xfrm>
            <a:off x="13030200" y="9422028"/>
            <a:ext cx="4965659" cy="382156"/>
          </a:xfrm>
          <a:prstGeom prst="rect">
            <a:avLst/>
          </a:prstGeom>
        </p:spPr>
        <p:txBody>
          <a:bodyPr vert="horz" wrap="square" lIns="0" tIns="12700" rIns="0" bIns="0" rtlCol="0">
            <a:spAutoFit/>
          </a:bodyPr>
          <a:lstStyle/>
          <a:p>
            <a:pPr marL="12700" algn="r">
              <a:lnSpc>
                <a:spcPct val="100000"/>
              </a:lnSpc>
              <a:spcBef>
                <a:spcPts val="100"/>
              </a:spcBef>
              <a:defRPr/>
            </a:pPr>
            <a:r>
              <a:rPr sz="2400" b="1" spc="-5">
                <a:solidFill>
                  <a:srgbClr val="606062"/>
                </a:solidFill>
                <a:latin typeface="Segoe UI Semibold"/>
                <a:cs typeface="Segoe UI Semibold"/>
              </a:rPr>
              <a:t>TransGraph </a:t>
            </a:r>
            <a:r>
              <a:rPr sz="2400" b="1">
                <a:solidFill>
                  <a:srgbClr val="606062"/>
                </a:solidFill>
                <a:latin typeface="Segoe UI Semibold"/>
                <a:cs typeface="Segoe UI Semibold"/>
              </a:rPr>
              <a:t>Consulting Pvt</a:t>
            </a:r>
            <a:r>
              <a:rPr sz="2400" b="1" spc="-60">
                <a:solidFill>
                  <a:srgbClr val="606062"/>
                </a:solidFill>
                <a:latin typeface="Segoe UI Semibold"/>
                <a:cs typeface="Segoe UI Semibold"/>
              </a:rPr>
              <a:t> </a:t>
            </a:r>
            <a:r>
              <a:rPr sz="2400" b="1">
                <a:solidFill>
                  <a:srgbClr val="606062"/>
                </a:solidFill>
                <a:latin typeface="Segoe UI Semibold"/>
                <a:cs typeface="Segoe UI Semibold"/>
              </a:rPr>
              <a:t>Ltd.</a:t>
            </a:r>
            <a:endParaRPr sz="2400">
              <a:latin typeface="Segoe UI Semibold"/>
              <a:cs typeface="Segoe UI Semibold"/>
            </a:endParaRPr>
          </a:p>
        </p:txBody>
      </p:sp>
      <p:sp>
        <p:nvSpPr>
          <p:cNvPr id="2" name="Rectangle 1"/>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5" name="Picture 4"/>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1392856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W/o Content">
    <p:bg>
      <p:bgPr>
        <a:blipFill>
          <a:blip r:embed="rId2">
            <a:lum/>
          </a:blip>
          <a:stretch/>
        </a:blipFill>
        <a:effectLst/>
      </p:bgPr>
    </p:bg>
    <p:spTree>
      <p:nvGrpSpPr>
        <p:cNvPr id="1" name=""/>
        <p:cNvGrpSpPr/>
        <p:nvPr/>
      </p:nvGrpSpPr>
      <p:grpSpPr bwMode="auto">
        <a:xfrm>
          <a:off x="0" y="0"/>
          <a:ext cx="0" cy="0"/>
          <a:chOff x="0" y="0"/>
          <a:chExt cx="0" cy="0"/>
        </a:xfrm>
      </p:grpSpPr>
      <p:sp>
        <p:nvSpPr>
          <p:cNvPr id="5"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7"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4" name="Rectangle 3"/>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6" name="Picture 5"/>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1047850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preserve="1" userDrawn="1">
  <p:cSld name="Single Content">
    <p:bg>
      <p:bgPr>
        <a:blipFill>
          <a:blip r:embed="rId2">
            <a:lum/>
          </a:blip>
          <a:stretch/>
        </a:blipFill>
        <a:effectLst/>
      </p:bgPr>
    </p:bg>
    <p:spTree>
      <p:nvGrpSpPr>
        <p:cNvPr id="1" name=""/>
        <p:cNvGrpSpPr/>
        <p:nvPr/>
      </p:nvGrpSpPr>
      <p:grpSpPr bwMode="auto">
        <a:xfrm>
          <a:off x="0" y="0"/>
          <a:ext cx="0" cy="0"/>
          <a:chOff x="0" y="0"/>
          <a:chExt cx="0" cy="0"/>
        </a:xfrm>
      </p:grpSpPr>
      <p:sp>
        <p:nvSpPr>
          <p:cNvPr id="3" name="Content Placeholder 2"/>
          <p:cNvSpPr>
            <a:spLocks noGrp="1"/>
          </p:cNvSpPr>
          <p:nvPr>
            <p:ph idx="1"/>
          </p:nvPr>
        </p:nvSpPr>
        <p:spPr bwMode="auto">
          <a:xfrm>
            <a:off x="152400" y="875489"/>
            <a:ext cx="17983200" cy="9287792"/>
          </a:xfrm>
        </p:spPr>
        <p:txBody>
          <a:bodyPr vert="horz" lIns="182880" tIns="91440" rIns="182880" bIns="91440" rtlCol="0">
            <a:normAutofit/>
          </a:bodyPr>
          <a:lstStyle>
            <a:lvl1pPr>
              <a:defRPr lang="en-US" sz="3600"/>
            </a:lvl1pPr>
            <a:lvl2pPr>
              <a:defRPr lang="en-US" sz="3200"/>
            </a:lvl2pPr>
            <a:lvl3pPr>
              <a:defRPr lang="en-US" sz="2800"/>
            </a:lvl3pPr>
            <a:lvl4pPr>
              <a:defRPr lang="en-US" sz="2400"/>
            </a:lvl4pPr>
            <a:lvl5pPr>
              <a:defRPr lang="en-US" sz="24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7"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6" name="Rectangle 5"/>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8" name="Picture 7"/>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1898489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Dual Content">
    <p:bg>
      <p:bgPr>
        <a:blipFill>
          <a:blip r:embed="rId2">
            <a:lum/>
          </a:blip>
          <a:stretch/>
        </a:blipFill>
        <a:effectLst/>
      </p:bgPr>
    </p:bg>
    <p:spTree>
      <p:nvGrpSpPr>
        <p:cNvPr id="1" name=""/>
        <p:cNvGrpSpPr/>
        <p:nvPr/>
      </p:nvGrpSpPr>
      <p:grpSpPr bwMode="auto">
        <a:xfrm>
          <a:off x="0" y="0"/>
          <a:ext cx="0" cy="0"/>
          <a:chOff x="0" y="0"/>
          <a:chExt cx="0" cy="0"/>
        </a:xfrm>
      </p:grpSpPr>
      <p:sp>
        <p:nvSpPr>
          <p:cNvPr id="3" name="Content Placeholder 2"/>
          <p:cNvSpPr>
            <a:spLocks noGrp="1"/>
          </p:cNvSpPr>
          <p:nvPr>
            <p:ph sz="half" idx="1"/>
          </p:nvPr>
        </p:nvSpPr>
        <p:spPr bwMode="auto">
          <a:xfrm>
            <a:off x="152400" y="965893"/>
            <a:ext cx="8839200" cy="9045129"/>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Content Placeholder 3"/>
          <p:cNvSpPr>
            <a:spLocks noGrp="1"/>
          </p:cNvSpPr>
          <p:nvPr>
            <p:ph sz="half" idx="2"/>
          </p:nvPr>
        </p:nvSpPr>
        <p:spPr bwMode="auto">
          <a:xfrm>
            <a:off x="9296400" y="965893"/>
            <a:ext cx="8839200" cy="9045129"/>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8"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7" name="Rectangle 6"/>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9" name="Picture 8"/>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20531044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preserve="1" userDrawn="1">
  <p:cSld name="Single Image and Content">
    <p:bg>
      <p:bgPr>
        <a:blipFill>
          <a:blip r:embed="rId2">
            <a:lum/>
          </a:blip>
          <a:stretch/>
        </a:blipFill>
        <a:effectLst/>
      </p:bgPr>
    </p:bg>
    <p:spTree>
      <p:nvGrpSpPr>
        <p:cNvPr id="1" name=""/>
        <p:cNvGrpSpPr/>
        <p:nvPr/>
      </p:nvGrpSpPr>
      <p:grpSpPr bwMode="auto">
        <a:xfrm>
          <a:off x="0" y="0"/>
          <a:ext cx="0" cy="0"/>
          <a:chOff x="0" y="0"/>
          <a:chExt cx="0" cy="0"/>
        </a:xfrm>
      </p:grpSpPr>
      <p:sp>
        <p:nvSpPr>
          <p:cNvPr id="10" name="Text Placeholder 9"/>
          <p:cNvSpPr>
            <a:spLocks noGrp="1"/>
          </p:cNvSpPr>
          <p:nvPr>
            <p:ph type="body" sz="quarter" idx="11"/>
          </p:nvPr>
        </p:nvSpPr>
        <p:spPr bwMode="auto">
          <a:xfrm>
            <a:off x="152400" y="8262938"/>
            <a:ext cx="17983200" cy="1752599"/>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7" name="Content Placeholder 2"/>
          <p:cNvSpPr>
            <a:spLocks noGrp="1"/>
          </p:cNvSpPr>
          <p:nvPr>
            <p:ph sz="half" idx="1"/>
          </p:nvPr>
        </p:nvSpPr>
        <p:spPr bwMode="auto">
          <a:xfrm>
            <a:off x="152400" y="965894"/>
            <a:ext cx="17983200" cy="7220844"/>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2"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6" name="Rectangle 5"/>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8" name="Picture 7"/>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3828606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preserve="1" userDrawn="1">
  <p:cSld name="Dual Chart and content w/title">
    <p:bg>
      <p:bgPr>
        <a:blipFill>
          <a:blip r:embed="rId2">
            <a:lum/>
          </a:blip>
          <a:stretch/>
        </a:blipFill>
        <a:effectLst/>
      </p:bgPr>
    </p:bg>
    <p:spTree>
      <p:nvGrpSpPr>
        <p:cNvPr id="1" name=""/>
        <p:cNvGrpSpPr/>
        <p:nvPr/>
      </p:nvGrpSpPr>
      <p:grpSpPr bwMode="auto">
        <a:xfrm>
          <a:off x="0" y="0"/>
          <a:ext cx="0" cy="0"/>
          <a:chOff x="0" y="0"/>
          <a:chExt cx="0" cy="0"/>
        </a:xfrm>
      </p:grpSpPr>
      <p:sp>
        <p:nvSpPr>
          <p:cNvPr id="10" name="Text Placeholder 9"/>
          <p:cNvSpPr>
            <a:spLocks noGrp="1"/>
          </p:cNvSpPr>
          <p:nvPr>
            <p:ph type="body" sz="quarter" idx="11"/>
          </p:nvPr>
        </p:nvSpPr>
        <p:spPr bwMode="auto">
          <a:xfrm>
            <a:off x="152400" y="8110536"/>
            <a:ext cx="8915400" cy="2057401"/>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 name="Text Placeholder 9"/>
          <p:cNvSpPr>
            <a:spLocks noGrp="1"/>
          </p:cNvSpPr>
          <p:nvPr>
            <p:ph type="body" sz="quarter" idx="15"/>
          </p:nvPr>
        </p:nvSpPr>
        <p:spPr bwMode="auto">
          <a:xfrm>
            <a:off x="9220200" y="8110536"/>
            <a:ext cx="8915400" cy="2057401"/>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 name="Content Placeholder 2"/>
          <p:cNvSpPr>
            <a:spLocks noGrp="1"/>
          </p:cNvSpPr>
          <p:nvPr>
            <p:ph sz="half" idx="1"/>
          </p:nvPr>
        </p:nvSpPr>
        <p:spPr bwMode="auto">
          <a:xfrm>
            <a:off x="152400" y="1651693"/>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1" name="Content Placeholder 2"/>
          <p:cNvSpPr>
            <a:spLocks noGrp="1"/>
          </p:cNvSpPr>
          <p:nvPr>
            <p:ph sz="half" idx="16"/>
          </p:nvPr>
        </p:nvSpPr>
        <p:spPr bwMode="auto">
          <a:xfrm>
            <a:off x="9220200" y="1651693"/>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Content Placeholder 3"/>
          <p:cNvSpPr>
            <a:spLocks noGrp="1"/>
          </p:cNvSpPr>
          <p:nvPr>
            <p:ph sz="quarter" idx="17"/>
          </p:nvPr>
        </p:nvSpPr>
        <p:spPr bwMode="auto">
          <a:xfrm>
            <a:off x="152400" y="871538"/>
            <a:ext cx="8915400" cy="685800"/>
          </a:xfrm>
        </p:spPr>
        <p:txBody>
          <a:bodyPr vert="horz" lIns="182880" tIns="91440" rIns="182880" bIns="91440" rtlCol="0" anchor="ctr">
            <a:noAutofit/>
          </a:bodyPr>
          <a:lstStyle>
            <a:lvl1pPr marL="0" indent="0" algn="ctr">
              <a:buNone/>
              <a:defRPr lang="en-US" sz="3600">
                <a:solidFill>
                  <a:schemeClr val="tx2"/>
                </a:solidFill>
                <a:latin typeface="+mj-lt"/>
                <a:ea typeface="+mj-ea"/>
                <a:cs typeface="+mj-cs"/>
              </a:defRPr>
            </a:lvl1pPr>
            <a:lvl2pPr marL="914400" indent="0">
              <a:buNone/>
              <a:defRPr lang="en-US"/>
            </a:lvl2pPr>
            <a:lvl3pPr marL="1828800" indent="0">
              <a:buNone/>
              <a:defRPr lang="en-US"/>
            </a:lvl3pPr>
            <a:lvl4pPr marL="2743200" indent="0">
              <a:buNone/>
              <a:defRPr lang="en-US"/>
            </a:lvl4pPr>
            <a:lvl5pPr marL="3657600" indent="0">
              <a:buNone/>
              <a:defRPr lang="en-US"/>
            </a:lvl5pPr>
          </a:lstStyle>
          <a:p>
            <a:pPr lvl="0">
              <a:spcBef>
                <a:spcPts val="0"/>
              </a:spcBef>
              <a:defRPr/>
            </a:pPr>
            <a:r>
              <a:rPr lang="en-US"/>
              <a:t>Click to edit Master text styles</a:t>
            </a:r>
            <a:endParaRPr/>
          </a:p>
        </p:txBody>
      </p:sp>
      <p:sp>
        <p:nvSpPr>
          <p:cNvPr id="12" name="Content Placeholder 3"/>
          <p:cNvSpPr>
            <a:spLocks noGrp="1"/>
          </p:cNvSpPr>
          <p:nvPr>
            <p:ph sz="quarter" idx="18"/>
          </p:nvPr>
        </p:nvSpPr>
        <p:spPr bwMode="auto">
          <a:xfrm>
            <a:off x="9220200" y="871537"/>
            <a:ext cx="8915400" cy="685800"/>
          </a:xfrm>
        </p:spPr>
        <p:txBody>
          <a:bodyPr vert="horz" lIns="182880" tIns="91440" rIns="182880" bIns="91440" rtlCol="0" anchor="ctr">
            <a:noAutofit/>
          </a:bodyPr>
          <a:lstStyle>
            <a:lvl1pPr marL="685800" indent="-685800" algn="ctr">
              <a:buNone/>
              <a:defRPr lang="en-US" sz="3600">
                <a:solidFill>
                  <a:schemeClr val="tx2"/>
                </a:solidFill>
                <a:latin typeface="+mj-lt"/>
                <a:ea typeface="+mj-ea"/>
                <a:cs typeface="+mj-cs"/>
              </a:defRPr>
            </a:lvl1pPr>
          </a:lstStyle>
          <a:p>
            <a:pPr marL="0" lvl="0" indent="0" algn="ctr">
              <a:spcBef>
                <a:spcPts val="0"/>
              </a:spcBef>
              <a:defRPr/>
            </a:pPr>
            <a:r>
              <a:rPr lang="en-US"/>
              <a:t>Click to edit Master text styles</a:t>
            </a:r>
            <a:endParaRPr/>
          </a:p>
        </p:txBody>
      </p:sp>
      <p:sp>
        <p:nvSpPr>
          <p:cNvPr id="13"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4"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15" name="Rectangle 14"/>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6" name="Picture 15"/>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9117946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preserve="1" userDrawn="1">
  <p:cSld name="Three Chart and Content">
    <p:bg>
      <p:bgPr>
        <a:blipFill>
          <a:blip r:embed="rId2">
            <a:lum/>
          </a:blip>
          <a:stretch/>
        </a:blipFill>
        <a:effectLst/>
      </p:bgPr>
    </p:bg>
    <p:spTree>
      <p:nvGrpSpPr>
        <p:cNvPr id="1" name=""/>
        <p:cNvGrpSpPr/>
        <p:nvPr/>
      </p:nvGrpSpPr>
      <p:grpSpPr bwMode="auto">
        <a:xfrm>
          <a:off x="0" y="0"/>
          <a:ext cx="0" cy="0"/>
          <a:chOff x="0" y="0"/>
          <a:chExt cx="0" cy="0"/>
        </a:xfrm>
      </p:grpSpPr>
      <p:sp>
        <p:nvSpPr>
          <p:cNvPr id="10" name="Text Placeholder 9"/>
          <p:cNvSpPr>
            <a:spLocks noGrp="1"/>
          </p:cNvSpPr>
          <p:nvPr>
            <p:ph type="body" sz="quarter" idx="11"/>
          </p:nvPr>
        </p:nvSpPr>
        <p:spPr bwMode="auto">
          <a:xfrm>
            <a:off x="76200" y="8110536"/>
            <a:ext cx="5943600" cy="2057401"/>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 name="Text Placeholder 9"/>
          <p:cNvSpPr>
            <a:spLocks noGrp="1"/>
          </p:cNvSpPr>
          <p:nvPr>
            <p:ph type="body" sz="quarter" idx="15"/>
          </p:nvPr>
        </p:nvSpPr>
        <p:spPr bwMode="auto">
          <a:xfrm>
            <a:off x="6153149" y="8110536"/>
            <a:ext cx="5943600" cy="2057401"/>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 name="Content Placeholder 2"/>
          <p:cNvSpPr>
            <a:spLocks noGrp="1"/>
          </p:cNvSpPr>
          <p:nvPr>
            <p:ph sz="half" idx="1"/>
          </p:nvPr>
        </p:nvSpPr>
        <p:spPr bwMode="auto">
          <a:xfrm>
            <a:off x="76200" y="1651693"/>
            <a:ext cx="59436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1" name="Content Placeholder 2"/>
          <p:cNvSpPr>
            <a:spLocks noGrp="1"/>
          </p:cNvSpPr>
          <p:nvPr>
            <p:ph sz="half" idx="16"/>
          </p:nvPr>
        </p:nvSpPr>
        <p:spPr bwMode="auto">
          <a:xfrm>
            <a:off x="6153149" y="1651693"/>
            <a:ext cx="59436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Content Placeholder 3"/>
          <p:cNvSpPr>
            <a:spLocks noGrp="1"/>
          </p:cNvSpPr>
          <p:nvPr>
            <p:ph sz="quarter" idx="17"/>
          </p:nvPr>
        </p:nvSpPr>
        <p:spPr bwMode="auto">
          <a:xfrm>
            <a:off x="76200" y="871538"/>
            <a:ext cx="5943600" cy="685800"/>
          </a:xfrm>
        </p:spPr>
        <p:txBody>
          <a:bodyPr vert="horz" lIns="182880" tIns="91440" rIns="182880" bIns="91440" rtlCol="0" anchor="ctr">
            <a:noAutofit/>
          </a:bodyPr>
          <a:lstStyle>
            <a:lvl1pPr marL="685800" indent="-685800" algn="ctr">
              <a:buNone/>
              <a:defRPr lang="en-US" sz="3600">
                <a:solidFill>
                  <a:schemeClr val="tx2"/>
                </a:solidFill>
                <a:latin typeface="+mj-lt"/>
                <a:ea typeface="+mj-ea"/>
                <a:cs typeface="+mj-cs"/>
              </a:defRPr>
            </a:lvl1pPr>
          </a:lstStyle>
          <a:p>
            <a:pPr marL="0" lvl="0" indent="0" algn="ctr">
              <a:defRPr/>
            </a:pPr>
            <a:r>
              <a:rPr lang="en-US"/>
              <a:t>Click to edit Master text styles</a:t>
            </a:r>
            <a:endParaRPr/>
          </a:p>
        </p:txBody>
      </p:sp>
      <p:sp>
        <p:nvSpPr>
          <p:cNvPr id="12" name="Content Placeholder 3"/>
          <p:cNvSpPr>
            <a:spLocks noGrp="1"/>
          </p:cNvSpPr>
          <p:nvPr>
            <p:ph sz="quarter" idx="18"/>
          </p:nvPr>
        </p:nvSpPr>
        <p:spPr bwMode="auto">
          <a:xfrm>
            <a:off x="6153149" y="871537"/>
            <a:ext cx="5943600" cy="685800"/>
          </a:xfrm>
        </p:spPr>
        <p:txBody>
          <a:bodyPr vert="horz" lIns="182880" tIns="91440" rIns="182880" bIns="91440" rtlCol="0" anchor="ctr">
            <a:noAutofit/>
          </a:bodyPr>
          <a:lstStyle>
            <a:lvl1pPr marL="685800" indent="-685800" algn="ctr">
              <a:buNone/>
              <a:defRPr lang="en-US" sz="3600">
                <a:solidFill>
                  <a:schemeClr val="tx2"/>
                </a:solidFill>
                <a:latin typeface="+mj-lt"/>
                <a:ea typeface="+mj-ea"/>
                <a:cs typeface="+mj-cs"/>
              </a:defRPr>
            </a:lvl1pPr>
          </a:lstStyle>
          <a:p>
            <a:pPr marL="0" lvl="0" indent="0" algn="ctr">
              <a:defRPr/>
            </a:pPr>
            <a:r>
              <a:rPr lang="en-US"/>
              <a:t>Click to edit Master text styles</a:t>
            </a:r>
            <a:endParaRPr/>
          </a:p>
        </p:txBody>
      </p:sp>
      <p:sp>
        <p:nvSpPr>
          <p:cNvPr id="13" name="Text Placeholder 9"/>
          <p:cNvSpPr>
            <a:spLocks noGrp="1"/>
          </p:cNvSpPr>
          <p:nvPr>
            <p:ph type="body" sz="quarter" idx="19"/>
          </p:nvPr>
        </p:nvSpPr>
        <p:spPr bwMode="auto">
          <a:xfrm>
            <a:off x="12230100" y="8110536"/>
            <a:ext cx="5943600" cy="2057401"/>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 name="Content Placeholder 2"/>
          <p:cNvSpPr>
            <a:spLocks noGrp="1"/>
          </p:cNvSpPr>
          <p:nvPr>
            <p:ph sz="half" idx="20"/>
          </p:nvPr>
        </p:nvSpPr>
        <p:spPr bwMode="auto">
          <a:xfrm>
            <a:off x="12230100" y="1651693"/>
            <a:ext cx="59436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5" name="Content Placeholder 3"/>
          <p:cNvSpPr>
            <a:spLocks noGrp="1"/>
          </p:cNvSpPr>
          <p:nvPr>
            <p:ph sz="quarter" idx="21"/>
          </p:nvPr>
        </p:nvSpPr>
        <p:spPr bwMode="auto">
          <a:xfrm>
            <a:off x="12230100" y="871537"/>
            <a:ext cx="5943600" cy="685800"/>
          </a:xfrm>
        </p:spPr>
        <p:txBody>
          <a:bodyPr vert="horz" lIns="182880" tIns="91440" rIns="182880" bIns="91440" rtlCol="0" anchor="ctr">
            <a:noAutofit/>
          </a:bodyPr>
          <a:lstStyle>
            <a:lvl1pPr marL="685800" indent="-685800" algn="ctr">
              <a:buNone/>
              <a:defRPr lang="en-US" sz="3600">
                <a:solidFill>
                  <a:schemeClr val="tx2"/>
                </a:solidFill>
                <a:latin typeface="+mj-lt"/>
                <a:ea typeface="+mj-ea"/>
                <a:cs typeface="+mj-cs"/>
              </a:defRPr>
            </a:lvl1pPr>
          </a:lstStyle>
          <a:p>
            <a:pPr marL="0" lvl="0" indent="0" algn="ctr">
              <a:defRPr/>
            </a:pPr>
            <a:r>
              <a:rPr lang="en-US"/>
              <a:t>Click to edit Master text styles</a:t>
            </a:r>
            <a:endParaRPr/>
          </a:p>
        </p:txBody>
      </p:sp>
      <p:sp>
        <p:nvSpPr>
          <p:cNvPr id="16"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7"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18" name="Rectangle 17"/>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9" name="Picture 18"/>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26739447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preserve="1" userDrawn="1">
  <p:cSld name="Single Chart and Content">
    <p:bg>
      <p:bgPr>
        <a:blipFill>
          <a:blip r:embed="rId2">
            <a:lum/>
          </a:blip>
          <a:stretch/>
        </a:blipFill>
        <a:effectLst/>
      </p:bgPr>
    </p:bg>
    <p:spTree>
      <p:nvGrpSpPr>
        <p:cNvPr id="1" name=""/>
        <p:cNvGrpSpPr/>
        <p:nvPr/>
      </p:nvGrpSpPr>
      <p:grpSpPr bwMode="auto">
        <a:xfrm>
          <a:off x="0" y="0"/>
          <a:ext cx="0" cy="0"/>
          <a:chOff x="0" y="0"/>
          <a:chExt cx="0" cy="0"/>
        </a:xfrm>
      </p:grpSpPr>
      <p:sp>
        <p:nvSpPr>
          <p:cNvPr id="10" name="Text Placeholder 9"/>
          <p:cNvSpPr>
            <a:spLocks noGrp="1"/>
          </p:cNvSpPr>
          <p:nvPr>
            <p:ph type="body" sz="quarter" idx="11"/>
          </p:nvPr>
        </p:nvSpPr>
        <p:spPr bwMode="auto">
          <a:xfrm>
            <a:off x="152400" y="8262938"/>
            <a:ext cx="17983200" cy="1752599"/>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 name="Content Placeholder 2"/>
          <p:cNvSpPr>
            <a:spLocks noGrp="1"/>
          </p:cNvSpPr>
          <p:nvPr>
            <p:ph sz="half" idx="1"/>
          </p:nvPr>
        </p:nvSpPr>
        <p:spPr bwMode="auto">
          <a:xfrm>
            <a:off x="152400" y="965894"/>
            <a:ext cx="17983200" cy="7220844"/>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1"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6" name="Rectangle 5"/>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7" name="Picture 6"/>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31913662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preserve="1" userDrawn="1">
  <p:cSld name="Dual Chart and Content_1">
    <p:bg>
      <p:bgPr>
        <a:blipFill>
          <a:blip r:embed="rId2">
            <a:lum/>
          </a:blip>
          <a:stretch/>
        </a:blipFill>
        <a:effectLst/>
      </p:bgPr>
    </p:bg>
    <p:spTree>
      <p:nvGrpSpPr>
        <p:cNvPr id="1" name=""/>
        <p:cNvGrpSpPr/>
        <p:nvPr/>
      </p:nvGrpSpPr>
      <p:grpSpPr bwMode="auto">
        <a:xfrm>
          <a:off x="0" y="0"/>
          <a:ext cx="0" cy="0"/>
          <a:chOff x="0" y="0"/>
          <a:chExt cx="0" cy="0"/>
        </a:xfrm>
      </p:grpSpPr>
      <p:sp>
        <p:nvSpPr>
          <p:cNvPr id="10" name="Text Placeholder 9"/>
          <p:cNvSpPr>
            <a:spLocks noGrp="1"/>
          </p:cNvSpPr>
          <p:nvPr>
            <p:ph type="body" sz="quarter" idx="11"/>
          </p:nvPr>
        </p:nvSpPr>
        <p:spPr bwMode="auto">
          <a:xfrm>
            <a:off x="152400" y="7500937"/>
            <a:ext cx="17983200" cy="2514601"/>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 name="Content Placeholder 2"/>
          <p:cNvSpPr>
            <a:spLocks noGrp="1"/>
          </p:cNvSpPr>
          <p:nvPr>
            <p:ph sz="half" idx="1"/>
          </p:nvPr>
        </p:nvSpPr>
        <p:spPr bwMode="auto">
          <a:xfrm>
            <a:off x="152400" y="965894"/>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2" name="Content Placeholder 2"/>
          <p:cNvSpPr>
            <a:spLocks noGrp="1"/>
          </p:cNvSpPr>
          <p:nvPr>
            <p:ph sz="half" idx="15"/>
          </p:nvPr>
        </p:nvSpPr>
        <p:spPr bwMode="auto">
          <a:xfrm>
            <a:off x="9220200" y="965894"/>
            <a:ext cx="8915400" cy="638264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3"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4"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7" name="Rectangle 6"/>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9" name="Picture 8"/>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7538409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preserve="1" userDrawn="1">
  <p:cSld name="Dual Chart and Content_w/title">
    <p:bg>
      <p:bgPr>
        <a:blipFill>
          <a:blip r:embed="rId2">
            <a:lum/>
          </a:blip>
          <a:stretch/>
        </a:blipFill>
        <a:effectLst/>
      </p:bgPr>
    </p:bg>
    <p:spTree>
      <p:nvGrpSpPr>
        <p:cNvPr id="1" name=""/>
        <p:cNvGrpSpPr/>
        <p:nvPr/>
      </p:nvGrpSpPr>
      <p:grpSpPr bwMode="auto">
        <a:xfrm>
          <a:off x="0" y="0"/>
          <a:ext cx="0" cy="0"/>
          <a:chOff x="0" y="0"/>
          <a:chExt cx="0" cy="0"/>
        </a:xfrm>
      </p:grpSpPr>
      <p:sp>
        <p:nvSpPr>
          <p:cNvPr id="10" name="Text Placeholder 9"/>
          <p:cNvSpPr>
            <a:spLocks noGrp="1"/>
          </p:cNvSpPr>
          <p:nvPr>
            <p:ph type="body" sz="quarter" idx="11"/>
          </p:nvPr>
        </p:nvSpPr>
        <p:spPr bwMode="auto">
          <a:xfrm>
            <a:off x="152400" y="7653337"/>
            <a:ext cx="17983200" cy="2286001"/>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 name="Content Placeholder 2"/>
          <p:cNvSpPr>
            <a:spLocks noGrp="1"/>
          </p:cNvSpPr>
          <p:nvPr>
            <p:ph sz="half" idx="1"/>
          </p:nvPr>
        </p:nvSpPr>
        <p:spPr bwMode="auto">
          <a:xfrm>
            <a:off x="152400" y="1709737"/>
            <a:ext cx="8915400" cy="580240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9" name="Content Placeholder 2"/>
          <p:cNvSpPr>
            <a:spLocks noGrp="1"/>
          </p:cNvSpPr>
          <p:nvPr>
            <p:ph sz="half" idx="15"/>
          </p:nvPr>
        </p:nvSpPr>
        <p:spPr bwMode="auto">
          <a:xfrm>
            <a:off x="9220200" y="1709737"/>
            <a:ext cx="8915400" cy="5802403"/>
          </a:xfrm>
        </p:spPr>
        <p:txBody>
          <a:bodyPr>
            <a:normAutofit/>
          </a:bodyPr>
          <a:lstStyle>
            <a:lvl1pPr>
              <a:defRPr sz="3600"/>
            </a:lvl1pPr>
            <a:lvl2pPr>
              <a:defRPr sz="3200"/>
            </a:lvl2pPr>
            <a:lvl3pPr>
              <a:defRPr sz="2800"/>
            </a:lvl3pPr>
            <a:lvl4pPr>
              <a:defRPr sz="2400"/>
            </a:lvl4pPr>
            <a:lvl5pPr>
              <a:defRPr sz="2400"/>
            </a:lvl5pPr>
            <a:lvl6pPr>
              <a:defRPr sz="3600"/>
            </a:lvl6pPr>
            <a:lvl7pPr>
              <a:defRPr sz="3600"/>
            </a:lvl7pPr>
            <a:lvl8pPr>
              <a:defRPr sz="3600"/>
            </a:lvl8pPr>
            <a:lvl9pPr>
              <a:defRPr sz="36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1"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2"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13" name="Content Placeholder 3"/>
          <p:cNvSpPr>
            <a:spLocks noGrp="1"/>
          </p:cNvSpPr>
          <p:nvPr>
            <p:ph sz="quarter" idx="17"/>
          </p:nvPr>
        </p:nvSpPr>
        <p:spPr bwMode="auto">
          <a:xfrm>
            <a:off x="152400" y="871538"/>
            <a:ext cx="8915400" cy="685800"/>
          </a:xfrm>
        </p:spPr>
        <p:txBody>
          <a:bodyPr vert="horz" lIns="182880" tIns="91440" rIns="182880" bIns="91440" rtlCol="0" anchor="ctr">
            <a:noAutofit/>
          </a:bodyPr>
          <a:lstStyle>
            <a:lvl1pPr algn="ctr">
              <a:defRPr lang="en-US" sz="3600">
                <a:solidFill>
                  <a:schemeClr val="tx2"/>
                </a:solidFill>
                <a:latin typeface="+mj-lt"/>
                <a:ea typeface="+mj-ea"/>
                <a:cs typeface="+mj-cs"/>
              </a:defRPr>
            </a:lvl1pPr>
            <a:lvl2pPr marL="914400" indent="0">
              <a:buNone/>
              <a:defRPr lang="en-US"/>
            </a:lvl2pPr>
            <a:lvl3pPr marL="1828800" indent="0">
              <a:buNone/>
              <a:defRPr lang="en-US"/>
            </a:lvl3pPr>
            <a:lvl4pPr marL="2743200" indent="0">
              <a:buNone/>
              <a:defRPr lang="en-US"/>
            </a:lvl4pPr>
            <a:lvl5pPr marL="3657600" indent="0">
              <a:buNone/>
              <a:defRPr lang="en-US"/>
            </a:lvl5pPr>
          </a:lstStyle>
          <a:p>
            <a:pPr lvl="0">
              <a:spcBef>
                <a:spcPts val="0"/>
              </a:spcBef>
              <a:buNone/>
              <a:defRPr/>
            </a:pPr>
            <a:r>
              <a:rPr lang="en-US"/>
              <a:t>Click to edit Master text styles</a:t>
            </a:r>
            <a:endParaRPr/>
          </a:p>
        </p:txBody>
      </p:sp>
      <p:sp>
        <p:nvSpPr>
          <p:cNvPr id="14" name="Content Placeholder 3"/>
          <p:cNvSpPr>
            <a:spLocks noGrp="1"/>
          </p:cNvSpPr>
          <p:nvPr>
            <p:ph sz="quarter" idx="18"/>
          </p:nvPr>
        </p:nvSpPr>
        <p:spPr bwMode="auto">
          <a:xfrm>
            <a:off x="9220200" y="871537"/>
            <a:ext cx="8915400" cy="685800"/>
          </a:xfrm>
        </p:spPr>
        <p:txBody>
          <a:bodyPr vert="horz" lIns="182880" tIns="91440" rIns="182880" bIns="91440" rtlCol="0" anchor="ctr">
            <a:noAutofit/>
          </a:bodyPr>
          <a:lstStyle>
            <a:lvl1pPr algn="ctr">
              <a:defRPr lang="en-US" sz="3600">
                <a:solidFill>
                  <a:schemeClr val="tx2"/>
                </a:solidFill>
                <a:latin typeface="+mj-lt"/>
                <a:ea typeface="+mj-ea"/>
                <a:cs typeface="+mj-cs"/>
              </a:defRPr>
            </a:lvl1pPr>
            <a:lvl2pPr marL="914400" indent="0">
              <a:buNone/>
              <a:defRPr lang="en-US"/>
            </a:lvl2pPr>
            <a:lvl3pPr marL="1828800" indent="0">
              <a:buNone/>
              <a:defRPr lang="en-US"/>
            </a:lvl3pPr>
            <a:lvl4pPr marL="2743200" indent="0">
              <a:buNone/>
              <a:defRPr lang="en-US"/>
            </a:lvl4pPr>
            <a:lvl5pPr marL="3657600" indent="0">
              <a:buNone/>
              <a:defRPr lang="en-US"/>
            </a:lvl5pPr>
          </a:lstStyle>
          <a:p>
            <a:pPr lvl="0">
              <a:spcBef>
                <a:spcPts val="0"/>
              </a:spcBef>
              <a:buNone/>
              <a:defRPr/>
            </a:pPr>
            <a:r>
              <a:rPr lang="en-US"/>
              <a:t>Click to edit Master text styles</a:t>
            </a:r>
            <a:endParaRPr/>
          </a:p>
        </p:txBody>
      </p:sp>
      <p:sp>
        <p:nvSpPr>
          <p:cNvPr id="15" name="Rectangle 14"/>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6" name="Picture 15"/>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17767797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preserve="1" userDrawn="1">
  <p:cSld name="Multi-Charts and Content">
    <p:bg>
      <p:bgPr>
        <a:blipFill>
          <a:blip r:embed="rId2">
            <a:lum/>
          </a:blip>
          <a:stretch/>
        </a:blipFill>
        <a:effectLst/>
      </p:bgPr>
    </p:bg>
    <p:spTree>
      <p:nvGrpSpPr>
        <p:cNvPr id="1" name=""/>
        <p:cNvGrpSpPr/>
        <p:nvPr/>
      </p:nvGrpSpPr>
      <p:grpSpPr bwMode="auto">
        <a:xfrm>
          <a:off x="0" y="0"/>
          <a:ext cx="0" cy="0"/>
          <a:chOff x="0" y="0"/>
          <a:chExt cx="0" cy="0"/>
        </a:xfrm>
      </p:grpSpPr>
      <p:sp>
        <p:nvSpPr>
          <p:cNvPr id="10" name="Text Placeholder 9"/>
          <p:cNvSpPr>
            <a:spLocks noGrp="1"/>
          </p:cNvSpPr>
          <p:nvPr>
            <p:ph type="body" sz="quarter" idx="11"/>
          </p:nvPr>
        </p:nvSpPr>
        <p:spPr bwMode="auto">
          <a:xfrm>
            <a:off x="152400" y="8262937"/>
            <a:ext cx="12649200" cy="1828799"/>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2" name="Picture Placeholder 3"/>
          <p:cNvSpPr>
            <a:spLocks noGrp="1"/>
          </p:cNvSpPr>
          <p:nvPr>
            <p:ph type="pic" sz="quarter" idx="17"/>
          </p:nvPr>
        </p:nvSpPr>
        <p:spPr bwMode="auto">
          <a:xfrm>
            <a:off x="152400" y="947737"/>
            <a:ext cx="12649200" cy="7239000"/>
          </a:xfrm>
        </p:spPr>
        <p:txBody>
          <a:bodyPr>
            <a:normAutofit/>
          </a:bodyPr>
          <a:lstStyle>
            <a:lvl1pPr marL="0" indent="0">
              <a:buNone/>
              <a:defRPr sz="3200"/>
            </a:lvl1pPr>
          </a:lstStyle>
          <a:p>
            <a:pPr>
              <a:defRPr/>
            </a:pPr>
            <a:endParaRPr lang="en-US"/>
          </a:p>
        </p:txBody>
      </p:sp>
      <p:sp>
        <p:nvSpPr>
          <p:cNvPr id="14" name="Picture Placeholder 3"/>
          <p:cNvSpPr>
            <a:spLocks noGrp="1"/>
          </p:cNvSpPr>
          <p:nvPr>
            <p:ph type="pic" sz="quarter" idx="18"/>
          </p:nvPr>
        </p:nvSpPr>
        <p:spPr bwMode="auto">
          <a:xfrm>
            <a:off x="12954000" y="947737"/>
            <a:ext cx="5181600" cy="2971800"/>
          </a:xfrm>
        </p:spPr>
        <p:txBody>
          <a:bodyPr vert="horz" lIns="182880" tIns="91440" rIns="182880" bIns="91440" rtlCol="0">
            <a:normAutofit/>
          </a:bodyPr>
          <a:lstStyle>
            <a:lvl1pPr>
              <a:defRPr lang="en-US" sz="3200"/>
            </a:lvl1pPr>
          </a:lstStyle>
          <a:p>
            <a:pPr marL="0" lvl="0" indent="0">
              <a:buNone/>
              <a:defRPr/>
            </a:pPr>
            <a:endParaRPr lang="en-US"/>
          </a:p>
        </p:txBody>
      </p:sp>
      <p:sp>
        <p:nvSpPr>
          <p:cNvPr id="15" name="Picture Placeholder 3"/>
          <p:cNvSpPr>
            <a:spLocks noGrp="1"/>
          </p:cNvSpPr>
          <p:nvPr>
            <p:ph type="pic" sz="quarter" idx="19"/>
          </p:nvPr>
        </p:nvSpPr>
        <p:spPr bwMode="auto">
          <a:xfrm>
            <a:off x="12954000" y="4071937"/>
            <a:ext cx="5181600" cy="2971800"/>
          </a:xfrm>
        </p:spPr>
        <p:txBody>
          <a:bodyPr vert="horz" lIns="182880" tIns="91440" rIns="182880" bIns="91440" rtlCol="0">
            <a:normAutofit/>
          </a:bodyPr>
          <a:lstStyle>
            <a:lvl1pPr>
              <a:defRPr lang="en-US" sz="3200"/>
            </a:lvl1pPr>
          </a:lstStyle>
          <a:p>
            <a:pPr marL="0" lvl="0" indent="0">
              <a:buNone/>
              <a:defRPr/>
            </a:pPr>
            <a:endParaRPr lang="en-US"/>
          </a:p>
        </p:txBody>
      </p:sp>
      <p:sp>
        <p:nvSpPr>
          <p:cNvPr id="16" name="Picture Placeholder 3"/>
          <p:cNvSpPr>
            <a:spLocks noGrp="1"/>
          </p:cNvSpPr>
          <p:nvPr>
            <p:ph type="pic" sz="quarter" idx="20"/>
          </p:nvPr>
        </p:nvSpPr>
        <p:spPr bwMode="auto">
          <a:xfrm>
            <a:off x="12954000" y="7196136"/>
            <a:ext cx="5181600" cy="2971800"/>
          </a:xfrm>
        </p:spPr>
        <p:txBody>
          <a:bodyPr vert="horz" lIns="182880" tIns="91440" rIns="182880" bIns="91440" rtlCol="0">
            <a:normAutofit/>
          </a:bodyPr>
          <a:lstStyle>
            <a:lvl1pPr>
              <a:defRPr lang="en-US" sz="3200"/>
            </a:lvl1pPr>
          </a:lstStyle>
          <a:p>
            <a:pPr marL="0" lvl="0" indent="0">
              <a:buNone/>
              <a:defRPr/>
            </a:pPr>
            <a:endParaRPr lang="en-US"/>
          </a:p>
        </p:txBody>
      </p:sp>
      <p:sp>
        <p:nvSpPr>
          <p:cNvPr id="9"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1"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13" name="Rectangle 12"/>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7" name="Picture 16"/>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15216989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preserve="1" userDrawn="1">
  <p:cSld name="Multi-Images and Content">
    <p:bg>
      <p:bgPr>
        <a:blipFill>
          <a:blip r:embed="rId2">
            <a:lum/>
          </a:blip>
          <a:stretch/>
        </a:blipFill>
        <a:effectLst/>
      </p:bgPr>
    </p:bg>
    <p:spTree>
      <p:nvGrpSpPr>
        <p:cNvPr id="1" name=""/>
        <p:cNvGrpSpPr/>
        <p:nvPr/>
      </p:nvGrpSpPr>
      <p:grpSpPr bwMode="auto">
        <a:xfrm>
          <a:off x="0" y="0"/>
          <a:ext cx="0" cy="0"/>
          <a:chOff x="0" y="0"/>
          <a:chExt cx="0" cy="0"/>
        </a:xfrm>
      </p:grpSpPr>
      <p:sp>
        <p:nvSpPr>
          <p:cNvPr id="6" name="Title 1"/>
          <p:cNvSpPr>
            <a:spLocks noGrp="1"/>
          </p:cNvSpPr>
          <p:nvPr>
            <p:ph type="title"/>
          </p:nvPr>
        </p:nvSpPr>
        <p:spPr bwMode="auto">
          <a:xfrm>
            <a:off x="0" y="0"/>
            <a:ext cx="15621000" cy="723230"/>
          </a:xfrm>
        </p:spPr>
        <p:txBody>
          <a:bodyPr vert="horz" lIns="182880" tIns="91440" rIns="182880" bIns="91440" rtlCol="0" anchor="ctr">
            <a:noAutofit/>
          </a:bodyPr>
          <a:lstStyle>
            <a:lvl1pPr>
              <a:defRPr lang="en-US" sz="4800">
                <a:solidFill>
                  <a:schemeClr val="tx2"/>
                </a:solidFill>
              </a:defRPr>
            </a:lvl1pPr>
          </a:lstStyle>
          <a:p>
            <a:pPr lvl="0">
              <a:defRPr/>
            </a:pPr>
            <a:r>
              <a:rPr lang="en-US"/>
              <a:t>Click to edit Master title style</a:t>
            </a:r>
            <a:endParaRPr/>
          </a:p>
        </p:txBody>
      </p:sp>
      <p:sp>
        <p:nvSpPr>
          <p:cNvPr id="10" name="Text Placeholder 9"/>
          <p:cNvSpPr>
            <a:spLocks noGrp="1"/>
          </p:cNvSpPr>
          <p:nvPr>
            <p:ph type="body" sz="quarter" idx="11"/>
          </p:nvPr>
        </p:nvSpPr>
        <p:spPr bwMode="auto">
          <a:xfrm>
            <a:off x="152400" y="8262938"/>
            <a:ext cx="12649200" cy="1752599"/>
          </a:xfrm>
        </p:spPr>
        <p:txBody>
          <a:bodyPr vert="horz" lIns="182880" tIns="91440" rIns="182880" bIns="91440" rtlCol="0">
            <a:noAutofit/>
          </a:bodyPr>
          <a:lstStyle>
            <a:lvl1pPr>
              <a:defRPr lang="en-US" sz="3200"/>
            </a:lvl1pPr>
            <a:lvl2pPr>
              <a:defRPr lang="en-US" sz="2800"/>
            </a:lvl2pPr>
            <a:lvl3pPr>
              <a:defRPr lang="en-US" sz="2400"/>
            </a:lvl3pPr>
            <a:lvl4pPr>
              <a:defRPr lang="en-US" sz="2000"/>
            </a:lvl4pPr>
            <a:lvl5pPr>
              <a:defRPr lang="en-US" sz="20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3" name="Chart Placeholder 2"/>
          <p:cNvSpPr>
            <a:spLocks noGrp="1"/>
          </p:cNvSpPr>
          <p:nvPr>
            <p:ph type="chart" sz="quarter" idx="12"/>
          </p:nvPr>
        </p:nvSpPr>
        <p:spPr bwMode="auto">
          <a:xfrm>
            <a:off x="152400" y="947738"/>
            <a:ext cx="12649200" cy="7162800"/>
          </a:xfrm>
        </p:spPr>
        <p:txBody>
          <a:bodyPr vert="horz" lIns="182880" tIns="91440" rIns="182880" bIns="91440" rtlCol="0">
            <a:normAutofit/>
          </a:bodyPr>
          <a:lstStyle>
            <a:lvl1pPr>
              <a:defRPr lang="en-US" sz="3200"/>
            </a:lvl1pPr>
          </a:lstStyle>
          <a:p>
            <a:pPr marL="0" lvl="0" indent="0">
              <a:buNone/>
              <a:defRPr/>
            </a:pPr>
            <a:endParaRPr lang="en-US"/>
          </a:p>
        </p:txBody>
      </p:sp>
      <p:sp>
        <p:nvSpPr>
          <p:cNvPr id="7" name="Slide Number Placeholder 5"/>
          <p:cNvSpPr>
            <a:spLocks noGrp="1"/>
          </p:cNvSpPr>
          <p:nvPr>
            <p:ph type="sldNum" sz="quarter" idx="13"/>
          </p:nvPr>
        </p:nvSpPr>
        <p:spPr bwMode="auto">
          <a:xfrm>
            <a:off x="14782800" y="114194"/>
            <a:ext cx="762000" cy="547181"/>
          </a:xfrm>
        </p:spPr>
        <p:txBody>
          <a:bodyPr vert="horz" lIns="182880" tIns="91440" rIns="182880" bIns="91440" rtlCol="0" anchor="ctr"/>
          <a:lstStyle>
            <a:lvl1pPr algn="ctr">
              <a:defRPr lang="en-US">
                <a:solidFill>
                  <a:schemeClr val="bg1"/>
                </a:solidFill>
              </a:defRPr>
            </a:lvl1pPr>
          </a:lstStyle>
          <a:p>
            <a:pPr>
              <a:defRPr/>
            </a:pPr>
            <a:fld id="{FB5E8CF1-F1C4-4DE0-9B76-EA0AB84434FE}" type="slidenum">
              <a:rPr lang="en-US"/>
              <a:t>‹#›</a:t>
            </a:fld>
            <a:endParaRPr lang="en-US"/>
          </a:p>
        </p:txBody>
      </p:sp>
      <p:sp>
        <p:nvSpPr>
          <p:cNvPr id="8" name="Chart Placeholder 2"/>
          <p:cNvSpPr>
            <a:spLocks noGrp="1"/>
          </p:cNvSpPr>
          <p:nvPr>
            <p:ph type="chart" sz="quarter" idx="14"/>
          </p:nvPr>
        </p:nvSpPr>
        <p:spPr bwMode="auto">
          <a:xfrm>
            <a:off x="12954000" y="947738"/>
            <a:ext cx="5181600" cy="2971800"/>
          </a:xfrm>
        </p:spPr>
        <p:txBody>
          <a:bodyPr vert="horz" lIns="182880" tIns="91440" rIns="182880" bIns="91440" rtlCol="0">
            <a:normAutofit/>
          </a:bodyPr>
          <a:lstStyle>
            <a:lvl1pPr>
              <a:defRPr lang="en-US" sz="2800"/>
            </a:lvl1pPr>
          </a:lstStyle>
          <a:p>
            <a:pPr marL="0" lvl="0" indent="0">
              <a:buNone/>
              <a:defRPr/>
            </a:pPr>
            <a:endParaRPr lang="en-US"/>
          </a:p>
        </p:txBody>
      </p:sp>
      <p:sp>
        <p:nvSpPr>
          <p:cNvPr id="9" name="Chart Placeholder 2"/>
          <p:cNvSpPr>
            <a:spLocks noGrp="1"/>
          </p:cNvSpPr>
          <p:nvPr>
            <p:ph type="chart" sz="quarter" idx="15"/>
          </p:nvPr>
        </p:nvSpPr>
        <p:spPr bwMode="auto">
          <a:xfrm>
            <a:off x="12954000" y="4033837"/>
            <a:ext cx="5181600" cy="2933699"/>
          </a:xfrm>
        </p:spPr>
        <p:txBody>
          <a:bodyPr vert="horz" lIns="182880" tIns="91440" rIns="182880" bIns="91440" rtlCol="0">
            <a:normAutofit/>
          </a:bodyPr>
          <a:lstStyle>
            <a:lvl1pPr>
              <a:defRPr lang="en-US" sz="2800"/>
            </a:lvl1pPr>
          </a:lstStyle>
          <a:p>
            <a:pPr marL="0" lvl="0" indent="0">
              <a:buNone/>
              <a:defRPr/>
            </a:pPr>
            <a:endParaRPr lang="en-US"/>
          </a:p>
        </p:txBody>
      </p:sp>
      <p:sp>
        <p:nvSpPr>
          <p:cNvPr id="11" name="Chart Placeholder 2"/>
          <p:cNvSpPr>
            <a:spLocks noGrp="1"/>
          </p:cNvSpPr>
          <p:nvPr>
            <p:ph type="chart" sz="quarter" idx="16"/>
          </p:nvPr>
        </p:nvSpPr>
        <p:spPr bwMode="auto">
          <a:xfrm>
            <a:off x="12973050" y="7081837"/>
            <a:ext cx="5181600" cy="2933699"/>
          </a:xfrm>
        </p:spPr>
        <p:txBody>
          <a:bodyPr vert="horz" lIns="182880" tIns="91440" rIns="182880" bIns="91440" rtlCol="0">
            <a:normAutofit/>
          </a:bodyPr>
          <a:lstStyle>
            <a:lvl1pPr>
              <a:defRPr lang="en-US" sz="2800"/>
            </a:lvl1pPr>
          </a:lstStyle>
          <a:p>
            <a:pPr marL="0" lvl="0" indent="0">
              <a:buNone/>
              <a:defRPr/>
            </a:pPr>
            <a:endParaRPr lang="en-US"/>
          </a:p>
        </p:txBody>
      </p:sp>
      <p:sp>
        <p:nvSpPr>
          <p:cNvPr id="12" name="Rectangle 11"/>
          <p:cNvSpPr/>
          <p:nvPr userDrawn="1"/>
        </p:nvSpPr>
        <p:spPr bwMode="auto">
          <a:xfrm>
            <a:off x="15849600" y="0"/>
            <a:ext cx="2146259" cy="719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3" name="Picture 12"/>
          <p:cNvPicPr>
            <a:picLocks noChangeAspect="1"/>
          </p:cNvPicPr>
          <p:nvPr userDrawn="1"/>
        </p:nvPicPr>
        <p:blipFill>
          <a:blip r:embed="rId3"/>
          <a:stretch/>
        </p:blipFill>
        <p:spPr bwMode="auto">
          <a:xfrm>
            <a:off x="15755916" y="41462"/>
            <a:ext cx="2333625" cy="636212"/>
          </a:xfrm>
          <a:prstGeom prst="rect">
            <a:avLst/>
          </a:prstGeom>
        </p:spPr>
      </p:pic>
    </p:spTree>
    <p:extLst>
      <p:ext uri="{BB962C8B-B14F-4D97-AF65-F5344CB8AC3E}">
        <p14:creationId xmlns:p14="http://schemas.microsoft.com/office/powerpoint/2010/main" val="10458134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type="blank" preserve="1" userDrawn="1">
  <p:cSld name="End slide">
    <p:bg>
      <p:bgPr>
        <a:blipFill>
          <a:blip r:embed="rId2">
            <a:lum/>
          </a:blip>
          <a:stretch/>
        </a:blipFill>
        <a:effectLst/>
      </p:bgPr>
    </p:bg>
    <p:spTree>
      <p:nvGrpSpPr>
        <p:cNvPr id="1" name=""/>
        <p:cNvGrpSpPr/>
        <p:nvPr/>
      </p:nvGrpSpPr>
      <p:grpSpPr bwMode="auto">
        <a:xfrm>
          <a:off x="0" y="0"/>
          <a:ext cx="0" cy="0"/>
          <a:chOff x="0" y="0"/>
          <a:chExt cx="0" cy="0"/>
        </a:xfrm>
      </p:grpSpPr>
      <p:sp>
        <p:nvSpPr>
          <p:cNvPr id="27" name="Rounded Rectangle 26"/>
          <p:cNvSpPr/>
          <p:nvPr userDrawn="1"/>
        </p:nvSpPr>
        <p:spPr bwMode="auto">
          <a:xfrm>
            <a:off x="13411200" y="490536"/>
            <a:ext cx="3962400" cy="1371600"/>
          </a:xfrm>
          <a:prstGeom prst="roundRect">
            <a:avLst>
              <a:gd name="adj"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28" name="Picture 27"/>
          <p:cNvPicPr>
            <a:picLocks noChangeAspect="1"/>
          </p:cNvPicPr>
          <p:nvPr userDrawn="1"/>
        </p:nvPicPr>
        <p:blipFill>
          <a:blip r:embed="rId3"/>
          <a:stretch/>
        </p:blipFill>
        <p:spPr bwMode="auto">
          <a:xfrm>
            <a:off x="13411200" y="671513"/>
            <a:ext cx="3943350" cy="1075068"/>
          </a:xfrm>
          <a:prstGeom prst="rect">
            <a:avLst/>
          </a:prstGeom>
        </p:spPr>
      </p:pic>
    </p:spTree>
    <p:extLst>
      <p:ext uri="{BB962C8B-B14F-4D97-AF65-F5344CB8AC3E}">
        <p14:creationId xmlns:p14="http://schemas.microsoft.com/office/powerpoint/2010/main" val="33845440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type="obj" userDrawn="1">
  <p:cSld name="Title and Conten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en-US"/>
              <a:t>Click to edit Master title style</a:t>
            </a:r>
            <a:endParaRPr lang="en-IN"/>
          </a:p>
        </p:txBody>
      </p:sp>
      <p:sp>
        <p:nvSpPr>
          <p:cNvPr id="3"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IN"/>
          </a:p>
        </p:txBody>
      </p:sp>
      <p:sp>
        <p:nvSpPr>
          <p:cNvPr id="4" name="Date Placeholder 3"/>
          <p:cNvSpPr>
            <a:spLocks noGrp="1"/>
          </p:cNvSpPr>
          <p:nvPr>
            <p:ph type="dt" sz="half" idx="10"/>
          </p:nvPr>
        </p:nvSpPr>
        <p:spPr bwMode="auto"/>
        <p:txBody>
          <a:bodyPr/>
          <a:lstStyle/>
          <a:p>
            <a:pPr>
              <a:defRPr/>
            </a:pPr>
            <a:fld id="{7C3E0181-BAA1-407E-852F-2A964C4DAF00}" type="datetimeFigureOut">
              <a:rPr lang="en-IN"/>
              <a:t>10-06-2025</a:t>
            </a:fld>
            <a:endParaRPr lang="en-IN"/>
          </a:p>
        </p:txBody>
      </p:sp>
      <p:sp>
        <p:nvSpPr>
          <p:cNvPr id="5" name="Footer Placeholder 4"/>
          <p:cNvSpPr>
            <a:spLocks noGrp="1"/>
          </p:cNvSpPr>
          <p:nvPr>
            <p:ph type="ftr" sz="quarter" idx="11"/>
          </p:nvPr>
        </p:nvSpPr>
        <p:spPr bwMode="auto"/>
        <p:txBody>
          <a:bodyPr/>
          <a:lstStyle/>
          <a:p>
            <a:pPr>
              <a:defRPr/>
            </a:pPr>
            <a:endParaRPr lang="en-IN"/>
          </a:p>
        </p:txBody>
      </p:sp>
      <p:sp>
        <p:nvSpPr>
          <p:cNvPr id="6" name="Slide Number Placeholder 5"/>
          <p:cNvSpPr>
            <a:spLocks noGrp="1"/>
          </p:cNvSpPr>
          <p:nvPr>
            <p:ph type="sldNum" sz="quarter" idx="12"/>
          </p:nvPr>
        </p:nvSpPr>
        <p:spPr bwMode="auto"/>
        <p:txBody>
          <a:bodyPr/>
          <a:lstStyle/>
          <a:p>
            <a:pPr>
              <a:defRPr/>
            </a:pPr>
            <a:fld id="{121C45AD-556A-4771-9A1B-153360FDE153}" type="slidenum">
              <a:rPr lang="en-IN"/>
              <a:t>‹#›</a:t>
            </a:fld>
            <a:endParaRPr lang="en-IN"/>
          </a:p>
        </p:txBody>
      </p:sp>
    </p:spTree>
    <p:extLst>
      <p:ext uri="{BB962C8B-B14F-4D97-AF65-F5344CB8AC3E}">
        <p14:creationId xmlns:p14="http://schemas.microsoft.com/office/powerpoint/2010/main" val="3358248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576"/>
            <a:ext cx="16459200" cy="1712913"/>
          </a:xfrm>
          <a:prstGeom prst="rect">
            <a:avLst/>
          </a:prstGeom>
        </p:spPr>
        <p:txBody>
          <a:bodyPr vert="horz" lIns="182880" tIns="91440" rIns="182880" bIns="91440" rtlCol="0" anchor="ctr">
            <a:normAutofit/>
          </a:bodyPr>
          <a:lstStyle/>
          <a:p>
            <a:r>
              <a:rPr lang="en-US"/>
              <a:t>Click to edit Master title style</a:t>
            </a:r>
          </a:p>
        </p:txBody>
      </p:sp>
      <p:sp>
        <p:nvSpPr>
          <p:cNvPr id="3" name="Text Placeholder 2"/>
          <p:cNvSpPr>
            <a:spLocks noGrp="1"/>
          </p:cNvSpPr>
          <p:nvPr>
            <p:ph type="body" idx="1"/>
          </p:nvPr>
        </p:nvSpPr>
        <p:spPr>
          <a:xfrm>
            <a:off x="914400" y="2398079"/>
            <a:ext cx="16459200" cy="6782658"/>
          </a:xfrm>
          <a:prstGeom prst="rect">
            <a:avLst/>
          </a:prstGeom>
        </p:spPr>
        <p:txBody>
          <a:bodyPr vert="horz" lIns="182880" tIns="91440" rIns="182880"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525698"/>
            <a:ext cx="4267200" cy="547181"/>
          </a:xfrm>
          <a:prstGeom prst="rect">
            <a:avLst/>
          </a:prstGeom>
        </p:spPr>
        <p:txBody>
          <a:bodyPr vert="horz" lIns="182880" tIns="91440" rIns="182880" bIns="91440" rtlCol="0" anchor="ctr"/>
          <a:lstStyle>
            <a:lvl1pPr algn="l">
              <a:defRPr sz="2400">
                <a:solidFill>
                  <a:schemeClr val="tx1">
                    <a:tint val="75000"/>
                  </a:schemeClr>
                </a:solidFill>
              </a:defRPr>
            </a:lvl1pPr>
          </a:lstStyle>
          <a:p>
            <a:fld id="{F4F0B381-4A43-41EF-90B2-64D4B141C2F0}" type="datetime1">
              <a:rPr lang="en-US" smtClean="0"/>
              <a:pPr/>
              <a:t>6/10/2025</a:t>
            </a:fld>
            <a:endParaRPr lang="en-US"/>
          </a:p>
        </p:txBody>
      </p:sp>
      <p:sp>
        <p:nvSpPr>
          <p:cNvPr id="5" name="Footer Placeholder 4"/>
          <p:cNvSpPr>
            <a:spLocks noGrp="1"/>
          </p:cNvSpPr>
          <p:nvPr>
            <p:ph type="ftr" sz="quarter" idx="3"/>
          </p:nvPr>
        </p:nvSpPr>
        <p:spPr>
          <a:xfrm>
            <a:off x="6248400" y="9525698"/>
            <a:ext cx="5791200" cy="547181"/>
          </a:xfrm>
          <a:prstGeom prst="rect">
            <a:avLst/>
          </a:prstGeom>
        </p:spPr>
        <p:txBody>
          <a:bodyPr vert="horz" lIns="182880" tIns="91440" rIns="182880" bIns="9144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3106400" y="9525698"/>
            <a:ext cx="4267200" cy="547181"/>
          </a:xfrm>
          <a:prstGeom prst="rect">
            <a:avLst/>
          </a:prstGeom>
        </p:spPr>
        <p:txBody>
          <a:bodyPr vert="horz" lIns="182880" tIns="91440" rIns="182880" bIns="91440" rtlCol="0" anchor="ctr"/>
          <a:lstStyle>
            <a:lvl1pPr algn="r">
              <a:defRPr sz="2400">
                <a:solidFill>
                  <a:schemeClr val="tx1">
                    <a:tint val="75000"/>
                  </a:schemeClr>
                </a:solidFill>
              </a:defRPr>
            </a:lvl1pPr>
          </a:lstStyle>
          <a:p>
            <a:fld id="{FB5E8CF1-F1C4-4DE0-9B76-EA0AB84434FE}" type="slidenum">
              <a:rPr lang="en-US" smtClean="0"/>
              <a:pPr/>
              <a:t>‹#›</a:t>
            </a:fld>
            <a:endParaRPr lang="en-US"/>
          </a:p>
        </p:txBody>
      </p:sp>
    </p:spTree>
    <p:extLst>
      <p:ext uri="{BB962C8B-B14F-4D97-AF65-F5344CB8AC3E}">
        <p14:creationId xmlns:p14="http://schemas.microsoft.com/office/powerpoint/2010/main" val="1604214600"/>
      </p:ext>
    </p:extLst>
  </p:cSld>
  <p:clrMap bg1="lt1" tx1="dk1" bg2="lt2" tx2="dk2" accent1="accent1" accent2="accent2" accent3="accent3" accent4="accent4" accent5="accent5" accent6="accent6" hlink="hlink" folHlink="folHlink"/>
  <p:sldLayoutIdLst>
    <p:sldLayoutId id="2147483679" r:id="rId1"/>
    <p:sldLayoutId id="2147483698" r:id="rId2"/>
    <p:sldLayoutId id="2147483663" r:id="rId3"/>
    <p:sldLayoutId id="2147483697" r:id="rId4"/>
    <p:sldLayoutId id="2147483650" r:id="rId5"/>
    <p:sldLayoutId id="2147483652" r:id="rId6"/>
    <p:sldLayoutId id="2147483665" r:id="rId7"/>
    <p:sldLayoutId id="2147483672" r:id="rId8"/>
    <p:sldLayoutId id="2147483696" r:id="rId9"/>
    <p:sldLayoutId id="2147483670" r:id="rId10"/>
    <p:sldLayoutId id="2147483671" r:id="rId11"/>
    <p:sldLayoutId id="2147483675" r:id="rId12"/>
    <p:sldLayoutId id="2147483673" r:id="rId13"/>
    <p:sldLayoutId id="2147483677" r:id="rId14"/>
    <p:sldLayoutId id="2147483655" r:id="rId15"/>
    <p:sldLayoutId id="2147483700" r:id="rId16"/>
  </p:sldLayoutIdLst>
  <p:hf hdr="0" ftr="0" dt="0"/>
  <p:txStyles>
    <p:titleStyle>
      <a:lvl1pPr algn="ctr" defTabSz="1828800" rtl="0" eaLnBrk="1" latinLnBrk="0" hangingPunct="1">
        <a:spcBef>
          <a:spcPct val="0"/>
        </a:spcBef>
        <a:buNone/>
        <a:defRPr sz="8800" kern="1200">
          <a:solidFill>
            <a:schemeClr val="tx1"/>
          </a:solidFill>
          <a:latin typeface="+mj-lt"/>
          <a:ea typeface="+mj-ea"/>
          <a:cs typeface="+mj-cs"/>
        </a:defRPr>
      </a:lvl1pPr>
    </p:titleStyle>
    <p:bodyStyle>
      <a:lvl1pPr marL="685800" indent="-685800" algn="l" defTabSz="1828800" rtl="0" eaLnBrk="1" latinLnBrk="0" hangingPunct="1">
        <a:spcBef>
          <a:spcPct val="20000"/>
        </a:spcBef>
        <a:buFont typeface="Arial" pitchFamily="34" charset="0"/>
        <a:buChar char="•"/>
        <a:defRPr sz="6400" kern="1200">
          <a:solidFill>
            <a:schemeClr val="tx1"/>
          </a:solidFill>
          <a:latin typeface="+mn-lt"/>
          <a:ea typeface="+mn-ea"/>
          <a:cs typeface="+mn-cs"/>
        </a:defRPr>
      </a:lvl1pPr>
      <a:lvl2pPr marL="1485900" indent="-571500" algn="l" defTabSz="1828800" rtl="0" eaLnBrk="1" latinLnBrk="0" hangingPunct="1">
        <a:spcBef>
          <a:spcPct val="20000"/>
        </a:spcBef>
        <a:buFont typeface="Arial" pitchFamily="34" charset="0"/>
        <a:buChar char="–"/>
        <a:defRPr sz="5600" kern="1200">
          <a:solidFill>
            <a:schemeClr val="tx1"/>
          </a:solidFill>
          <a:latin typeface="+mn-lt"/>
          <a:ea typeface="+mn-ea"/>
          <a:cs typeface="+mn-cs"/>
        </a:defRPr>
      </a:lvl2pPr>
      <a:lvl3pPr marL="22860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3pPr>
      <a:lvl4pPr marL="3200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4pPr>
      <a:lvl5pPr marL="41148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5pPr>
      <a:lvl6pPr marL="50292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914400" y="411576"/>
            <a:ext cx="16459200" cy="1712913"/>
          </a:xfrm>
          <a:prstGeom prst="rect">
            <a:avLst/>
          </a:prstGeom>
        </p:spPr>
        <p:txBody>
          <a:bodyPr vert="horz" lIns="182880" tIns="91440" rIns="182880" bIns="91440" rtlCol="0" anchor="ctr">
            <a:normAutofit/>
          </a:bodyPr>
          <a:lstStyle/>
          <a:p>
            <a:pPr>
              <a:defRPr/>
            </a:pPr>
            <a:r>
              <a:rPr lang="en-US"/>
              <a:t>Click to edit Master title style</a:t>
            </a:r>
            <a:endParaRPr/>
          </a:p>
        </p:txBody>
      </p:sp>
      <p:sp>
        <p:nvSpPr>
          <p:cNvPr id="3" name="Text Placeholder 2"/>
          <p:cNvSpPr>
            <a:spLocks noGrp="1"/>
          </p:cNvSpPr>
          <p:nvPr>
            <p:ph type="body" idx="1"/>
          </p:nvPr>
        </p:nvSpPr>
        <p:spPr bwMode="auto">
          <a:xfrm>
            <a:off x="914400" y="2398079"/>
            <a:ext cx="16459200" cy="6782658"/>
          </a:xfrm>
          <a:prstGeom prst="rect">
            <a:avLst/>
          </a:prstGeom>
        </p:spPr>
        <p:txBody>
          <a:bodyPr vert="horz" lIns="182880" tIns="91440" rIns="182880" bIns="9144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Date Placeholder 3"/>
          <p:cNvSpPr>
            <a:spLocks noGrp="1"/>
          </p:cNvSpPr>
          <p:nvPr>
            <p:ph type="dt" sz="half" idx="2"/>
          </p:nvPr>
        </p:nvSpPr>
        <p:spPr bwMode="auto">
          <a:xfrm>
            <a:off x="914400" y="9525698"/>
            <a:ext cx="4267200" cy="547181"/>
          </a:xfrm>
          <a:prstGeom prst="rect">
            <a:avLst/>
          </a:prstGeom>
        </p:spPr>
        <p:txBody>
          <a:bodyPr vert="horz" lIns="182880" tIns="91440" rIns="182880" bIns="91440" rtlCol="0" anchor="ctr"/>
          <a:lstStyle>
            <a:lvl1pPr algn="l">
              <a:defRPr sz="2400">
                <a:solidFill>
                  <a:schemeClr val="tx1">
                    <a:tint val="75000"/>
                  </a:schemeClr>
                </a:solidFill>
              </a:defRPr>
            </a:lvl1pPr>
          </a:lstStyle>
          <a:p>
            <a:pPr>
              <a:defRPr/>
            </a:pPr>
            <a:fld id="{F4F0B381-4A43-41EF-90B2-64D4B141C2F0}" type="datetime1">
              <a:rPr lang="en-US"/>
              <a:t>6/10/2025</a:t>
            </a:fld>
            <a:endParaRPr lang="en-US"/>
          </a:p>
        </p:txBody>
      </p:sp>
      <p:sp>
        <p:nvSpPr>
          <p:cNvPr id="5" name="Footer Placeholder 4"/>
          <p:cNvSpPr>
            <a:spLocks noGrp="1"/>
          </p:cNvSpPr>
          <p:nvPr>
            <p:ph type="ftr" sz="quarter" idx="3"/>
          </p:nvPr>
        </p:nvSpPr>
        <p:spPr bwMode="auto">
          <a:xfrm>
            <a:off x="6248400" y="9525698"/>
            <a:ext cx="5791200" cy="547181"/>
          </a:xfrm>
          <a:prstGeom prst="rect">
            <a:avLst/>
          </a:prstGeom>
        </p:spPr>
        <p:txBody>
          <a:bodyPr vert="horz" lIns="182880" tIns="91440" rIns="182880" bIns="91440" rtlCol="0" anchor="ctr"/>
          <a:lstStyle>
            <a:lvl1pPr algn="ctr">
              <a:defRPr sz="24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bwMode="auto">
          <a:xfrm>
            <a:off x="13106400" y="9525698"/>
            <a:ext cx="4267200" cy="547181"/>
          </a:xfrm>
          <a:prstGeom prst="rect">
            <a:avLst/>
          </a:prstGeom>
        </p:spPr>
        <p:txBody>
          <a:bodyPr vert="horz" lIns="182880" tIns="91440" rIns="182880" bIns="91440" rtlCol="0" anchor="ctr"/>
          <a:lstStyle>
            <a:lvl1pPr algn="r">
              <a:defRPr sz="2400">
                <a:solidFill>
                  <a:schemeClr val="tx1">
                    <a:tint val="75000"/>
                  </a:schemeClr>
                </a:solidFill>
              </a:defRPr>
            </a:lvl1pPr>
          </a:lstStyle>
          <a:p>
            <a:pPr>
              <a:defRPr/>
            </a:pPr>
            <a:fld id="{FB5E8CF1-F1C4-4DE0-9B76-EA0AB84434FE}" type="slidenum">
              <a:rPr lang="en-US"/>
              <a:t>‹#›</a:t>
            </a:fld>
            <a:endParaRPr lang="en-US"/>
          </a:p>
        </p:txBody>
      </p:sp>
    </p:spTree>
    <p:extLst>
      <p:ext uri="{BB962C8B-B14F-4D97-AF65-F5344CB8AC3E}">
        <p14:creationId xmlns:p14="http://schemas.microsoft.com/office/powerpoint/2010/main" val="113787061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Lst>
  <p:hf hdr="0" ftr="0" dt="0"/>
  <p:txStyles>
    <p:titleStyle>
      <a:lvl1pPr algn="ctr" defTabSz="1828800">
        <a:spcBef>
          <a:spcPts val="0"/>
        </a:spcBef>
        <a:buNone/>
        <a:defRPr sz="8800">
          <a:solidFill>
            <a:schemeClr val="tx1"/>
          </a:solidFill>
          <a:latin typeface="+mj-lt"/>
          <a:ea typeface="+mj-ea"/>
          <a:cs typeface="+mj-cs"/>
        </a:defRPr>
      </a:lvl1pPr>
    </p:titleStyle>
    <p:bodyStyle>
      <a:lvl1pPr marL="685800" indent="-685800" algn="l" defTabSz="1828800">
        <a:spcBef>
          <a:spcPts val="0"/>
        </a:spcBef>
        <a:buFont typeface="Arial"/>
        <a:buChar char="•"/>
        <a:defRPr sz="6400">
          <a:solidFill>
            <a:schemeClr val="tx1"/>
          </a:solidFill>
          <a:latin typeface="+mn-lt"/>
          <a:ea typeface="+mn-ea"/>
          <a:cs typeface="+mn-cs"/>
        </a:defRPr>
      </a:lvl1pPr>
      <a:lvl2pPr marL="1485900" indent="-571500" algn="l" defTabSz="1828800">
        <a:spcBef>
          <a:spcPts val="0"/>
        </a:spcBef>
        <a:buFont typeface="Arial"/>
        <a:buChar char="–"/>
        <a:defRPr sz="5600">
          <a:solidFill>
            <a:schemeClr val="tx1"/>
          </a:solidFill>
          <a:latin typeface="+mn-lt"/>
          <a:ea typeface="+mn-ea"/>
          <a:cs typeface="+mn-cs"/>
        </a:defRPr>
      </a:lvl2pPr>
      <a:lvl3pPr marL="2286000" indent="-457200" algn="l" defTabSz="1828800">
        <a:spcBef>
          <a:spcPts val="0"/>
        </a:spcBef>
        <a:buFont typeface="Arial"/>
        <a:buChar char="•"/>
        <a:defRPr sz="4800">
          <a:solidFill>
            <a:schemeClr val="tx1"/>
          </a:solidFill>
          <a:latin typeface="+mn-lt"/>
          <a:ea typeface="+mn-ea"/>
          <a:cs typeface="+mn-cs"/>
        </a:defRPr>
      </a:lvl3pPr>
      <a:lvl4pPr marL="3200400" indent="-457200" algn="l" defTabSz="1828800">
        <a:spcBef>
          <a:spcPts val="0"/>
        </a:spcBef>
        <a:buFont typeface="Arial"/>
        <a:buChar char="–"/>
        <a:defRPr sz="4000">
          <a:solidFill>
            <a:schemeClr val="tx1"/>
          </a:solidFill>
          <a:latin typeface="+mn-lt"/>
          <a:ea typeface="+mn-ea"/>
          <a:cs typeface="+mn-cs"/>
        </a:defRPr>
      </a:lvl4pPr>
      <a:lvl5pPr marL="4114800" indent="-457200" algn="l" defTabSz="1828800">
        <a:spcBef>
          <a:spcPts val="0"/>
        </a:spcBef>
        <a:buFont typeface="Arial"/>
        <a:buChar char="»"/>
        <a:defRPr sz="4000">
          <a:solidFill>
            <a:schemeClr val="tx1"/>
          </a:solidFill>
          <a:latin typeface="+mn-lt"/>
          <a:ea typeface="+mn-ea"/>
          <a:cs typeface="+mn-cs"/>
        </a:defRPr>
      </a:lvl5pPr>
      <a:lvl6pPr marL="5029200" indent="-457200" algn="l" defTabSz="1828800">
        <a:spcBef>
          <a:spcPts val="0"/>
        </a:spcBef>
        <a:buFont typeface="Arial"/>
        <a:buChar char="•"/>
        <a:defRPr sz="4000">
          <a:solidFill>
            <a:schemeClr val="tx1"/>
          </a:solidFill>
          <a:latin typeface="+mn-lt"/>
          <a:ea typeface="+mn-ea"/>
          <a:cs typeface="+mn-cs"/>
        </a:defRPr>
      </a:lvl6pPr>
      <a:lvl7pPr marL="5943600" indent="-457200" algn="l" defTabSz="1828800">
        <a:spcBef>
          <a:spcPts val="0"/>
        </a:spcBef>
        <a:buFont typeface="Arial"/>
        <a:buChar char="•"/>
        <a:defRPr sz="4000">
          <a:solidFill>
            <a:schemeClr val="tx1"/>
          </a:solidFill>
          <a:latin typeface="+mn-lt"/>
          <a:ea typeface="+mn-ea"/>
          <a:cs typeface="+mn-cs"/>
        </a:defRPr>
      </a:lvl7pPr>
      <a:lvl8pPr marL="6858000" indent="-457200" algn="l" defTabSz="1828800">
        <a:spcBef>
          <a:spcPts val="0"/>
        </a:spcBef>
        <a:buFont typeface="Arial"/>
        <a:buChar char="•"/>
        <a:defRPr sz="4000">
          <a:solidFill>
            <a:schemeClr val="tx1"/>
          </a:solidFill>
          <a:latin typeface="+mn-lt"/>
          <a:ea typeface="+mn-ea"/>
          <a:cs typeface="+mn-cs"/>
        </a:defRPr>
      </a:lvl8pPr>
      <a:lvl9pPr marL="7772400" indent="-457200" algn="l" defTabSz="1828800">
        <a:spcBef>
          <a:spcPts val="0"/>
        </a:spcBef>
        <a:buFont typeface="Arial"/>
        <a:buChar char="•"/>
        <a:defRPr sz="4000">
          <a:solidFill>
            <a:schemeClr val="tx1"/>
          </a:solidFill>
          <a:latin typeface="+mn-lt"/>
          <a:ea typeface="+mn-ea"/>
          <a:cs typeface="+mn-cs"/>
        </a:defRPr>
      </a:lvl9pPr>
    </p:bodyStyle>
    <p:otherStyle>
      <a:defPPr>
        <a:defRPr lang="en-US"/>
      </a:defPPr>
      <a:lvl1pPr marL="0" algn="l" defTabSz="1828800">
        <a:defRPr sz="3600">
          <a:solidFill>
            <a:schemeClr val="tx1"/>
          </a:solidFill>
          <a:latin typeface="+mn-lt"/>
          <a:ea typeface="+mn-ea"/>
          <a:cs typeface="+mn-cs"/>
        </a:defRPr>
      </a:lvl1pPr>
      <a:lvl2pPr marL="914400" algn="l" defTabSz="1828800">
        <a:defRPr sz="3600">
          <a:solidFill>
            <a:schemeClr val="tx1"/>
          </a:solidFill>
          <a:latin typeface="+mn-lt"/>
          <a:ea typeface="+mn-ea"/>
          <a:cs typeface="+mn-cs"/>
        </a:defRPr>
      </a:lvl2pPr>
      <a:lvl3pPr marL="1828800" algn="l" defTabSz="1828800">
        <a:defRPr sz="3600">
          <a:solidFill>
            <a:schemeClr val="tx1"/>
          </a:solidFill>
          <a:latin typeface="+mn-lt"/>
          <a:ea typeface="+mn-ea"/>
          <a:cs typeface="+mn-cs"/>
        </a:defRPr>
      </a:lvl3pPr>
      <a:lvl4pPr marL="2743200" algn="l" defTabSz="1828800">
        <a:defRPr sz="3600">
          <a:solidFill>
            <a:schemeClr val="tx1"/>
          </a:solidFill>
          <a:latin typeface="+mn-lt"/>
          <a:ea typeface="+mn-ea"/>
          <a:cs typeface="+mn-cs"/>
        </a:defRPr>
      </a:lvl4pPr>
      <a:lvl5pPr marL="3657600" algn="l" defTabSz="1828800">
        <a:defRPr sz="3600">
          <a:solidFill>
            <a:schemeClr val="tx1"/>
          </a:solidFill>
          <a:latin typeface="+mn-lt"/>
          <a:ea typeface="+mn-ea"/>
          <a:cs typeface="+mn-cs"/>
        </a:defRPr>
      </a:lvl5pPr>
      <a:lvl6pPr marL="4572000" algn="l" defTabSz="1828800">
        <a:defRPr sz="3600">
          <a:solidFill>
            <a:schemeClr val="tx1"/>
          </a:solidFill>
          <a:latin typeface="+mn-lt"/>
          <a:ea typeface="+mn-ea"/>
          <a:cs typeface="+mn-cs"/>
        </a:defRPr>
      </a:lvl6pPr>
      <a:lvl7pPr marL="5486400" algn="l" defTabSz="1828800">
        <a:defRPr sz="3600">
          <a:solidFill>
            <a:schemeClr val="tx1"/>
          </a:solidFill>
          <a:latin typeface="+mn-lt"/>
          <a:ea typeface="+mn-ea"/>
          <a:cs typeface="+mn-cs"/>
        </a:defRPr>
      </a:lvl7pPr>
      <a:lvl8pPr marL="6400800" algn="l" defTabSz="1828800">
        <a:defRPr sz="3600">
          <a:solidFill>
            <a:schemeClr val="tx1"/>
          </a:solidFill>
          <a:latin typeface="+mn-lt"/>
          <a:ea typeface="+mn-ea"/>
          <a:cs typeface="+mn-cs"/>
        </a:defRPr>
      </a:lvl8pPr>
      <a:lvl9pPr marL="7315200" algn="l" defTabSz="1828800">
        <a:defRPr sz="36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2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7315200" y="4224338"/>
            <a:ext cx="10744200" cy="1752600"/>
          </a:xfrm>
          <a:ln>
            <a:solidFill>
              <a:schemeClr val="bg1"/>
            </a:solidFill>
          </a:ln>
        </p:spPr>
        <p:txBody>
          <a:bodyPr>
            <a:normAutofit/>
          </a:bodyPr>
          <a:lstStyle/>
          <a:p>
            <a:r>
              <a:rPr lang="en-US" sz="4800" b="1" dirty="0"/>
              <a:t>Indian Cumin May 2025 Monthly Report</a:t>
            </a:r>
          </a:p>
        </p:txBody>
      </p:sp>
      <p:pic>
        <p:nvPicPr>
          <p:cNvPr id="5" name="Picture Placeholder 4" descr="1609215306_p_5661539_1227667.jpeg"/>
          <p:cNvPicPr>
            <a:picLocks noGrp="1" noChangeAspect="1"/>
          </p:cNvPicPr>
          <p:nvPr>
            <p:ph type="pic" sz="quarter" idx="10"/>
          </p:nvPr>
        </p:nvPicPr>
        <p:blipFill>
          <a:blip r:embed="rId3" cstate="print"/>
          <a:srcRect l="18846" r="18846"/>
          <a:stretch>
            <a:fillRect/>
          </a:stretch>
        </p:blipFill>
        <p:spPr>
          <a:xfrm>
            <a:off x="0" y="2624137"/>
            <a:ext cx="4114800" cy="4953000"/>
          </a:xfrm>
        </p:spPr>
      </p:pic>
    </p:spTree>
    <p:extLst>
      <p:ext uri="{BB962C8B-B14F-4D97-AF65-F5344CB8AC3E}">
        <p14:creationId xmlns:p14="http://schemas.microsoft.com/office/powerpoint/2010/main" val="1387184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45F5A20-E85E-87C3-F689-4A61D5B4BADF}"/>
              </a:ext>
            </a:extLst>
          </p:cNvPr>
          <p:cNvSpPr/>
          <p:nvPr/>
        </p:nvSpPr>
        <p:spPr>
          <a:xfrm>
            <a:off x="9515527" y="1328737"/>
            <a:ext cx="4497313" cy="3200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marL="285750" indent="-285750" algn="l">
              <a:lnSpc>
                <a:spcPct val="90000"/>
              </a:lnSpc>
              <a:spcBef>
                <a:spcPts val="300"/>
              </a:spcBef>
              <a:buFont typeface="Arial" panose="020B0604020202020204" pitchFamily="34" charset="0"/>
              <a:buChar char="‒"/>
            </a:pPr>
            <a:endParaRPr lang="en-US" sz="1200">
              <a:solidFill>
                <a:schemeClr val="tx1"/>
              </a:solidFill>
            </a:endParaRPr>
          </a:p>
        </p:txBody>
      </p:sp>
      <p:sp>
        <p:nvSpPr>
          <p:cNvPr id="9" name="Title 8">
            <a:extLst>
              <a:ext uri="{FF2B5EF4-FFF2-40B4-BE49-F238E27FC236}">
                <a16:creationId xmlns:a16="http://schemas.microsoft.com/office/drawing/2014/main" id="{FCFA354A-2737-097E-8C7C-6ABB61CFBC52}"/>
              </a:ext>
            </a:extLst>
          </p:cNvPr>
          <p:cNvSpPr>
            <a:spLocks noGrp="1"/>
          </p:cNvSpPr>
          <p:nvPr>
            <p:ph type="title"/>
          </p:nvPr>
        </p:nvSpPr>
        <p:spPr/>
        <p:txBody>
          <a:bodyPr/>
          <a:lstStyle/>
          <a:p>
            <a:pPr algn="l"/>
            <a:r>
              <a:rPr lang="en-US" sz="4400" b="1" dirty="0"/>
              <a:t>Decrease in Cumin arrivals</a:t>
            </a:r>
          </a:p>
        </p:txBody>
      </p:sp>
      <p:sp>
        <p:nvSpPr>
          <p:cNvPr id="12" name="Rectangle 11">
            <a:extLst>
              <a:ext uri="{FF2B5EF4-FFF2-40B4-BE49-F238E27FC236}">
                <a16:creationId xmlns:a16="http://schemas.microsoft.com/office/drawing/2014/main" id="{F7C7EB60-F784-9549-E59B-041A0C21C1DF}"/>
              </a:ext>
            </a:extLst>
          </p:cNvPr>
          <p:cNvSpPr/>
          <p:nvPr/>
        </p:nvSpPr>
        <p:spPr>
          <a:xfrm>
            <a:off x="95250" y="871536"/>
            <a:ext cx="9048750" cy="457200"/>
          </a:xfrm>
          <a:prstGeom prst="rect">
            <a:avLst/>
          </a:prstGeom>
          <a:solidFill>
            <a:srgbClr val="1F576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algn="ctr">
              <a:lnSpc>
                <a:spcPct val="90000"/>
              </a:lnSpc>
            </a:pPr>
            <a:r>
              <a:rPr lang="en-US" sz="2000" b="1" dirty="0" err="1">
                <a:solidFill>
                  <a:schemeClr val="bg1"/>
                </a:solidFill>
                <a:latin typeface="+mj-lt"/>
              </a:rPr>
              <a:t>Unjha</a:t>
            </a:r>
            <a:r>
              <a:rPr lang="en-US" sz="2000" b="1" dirty="0">
                <a:solidFill>
                  <a:schemeClr val="bg1"/>
                </a:solidFill>
                <a:latin typeface="+mj-lt"/>
              </a:rPr>
              <a:t> Cumin Arrivals (INR/</a:t>
            </a:r>
            <a:r>
              <a:rPr lang="en-US" sz="2000" b="1" dirty="0" err="1">
                <a:solidFill>
                  <a:schemeClr val="bg1"/>
                </a:solidFill>
                <a:latin typeface="+mj-lt"/>
              </a:rPr>
              <a:t>Qtl</a:t>
            </a:r>
            <a:r>
              <a:rPr lang="en-US" sz="2000" b="1" dirty="0">
                <a:solidFill>
                  <a:schemeClr val="bg1"/>
                </a:solidFill>
                <a:latin typeface="+mj-lt"/>
              </a:rPr>
              <a:t>)</a:t>
            </a:r>
          </a:p>
        </p:txBody>
      </p:sp>
      <p:sp>
        <p:nvSpPr>
          <p:cNvPr id="13" name="Rectangle 12">
            <a:extLst>
              <a:ext uri="{FF2B5EF4-FFF2-40B4-BE49-F238E27FC236}">
                <a16:creationId xmlns:a16="http://schemas.microsoft.com/office/drawing/2014/main" id="{6D6F83A9-E200-6EF0-F1D4-8816F9ACCF4F}"/>
              </a:ext>
            </a:extLst>
          </p:cNvPr>
          <p:cNvSpPr/>
          <p:nvPr/>
        </p:nvSpPr>
        <p:spPr>
          <a:xfrm>
            <a:off x="9515527" y="862204"/>
            <a:ext cx="8636169" cy="440146"/>
          </a:xfrm>
          <a:prstGeom prst="rect">
            <a:avLst/>
          </a:prstGeom>
          <a:solidFill>
            <a:srgbClr val="1F576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algn="ctr">
              <a:lnSpc>
                <a:spcPct val="90000"/>
              </a:lnSpc>
            </a:pPr>
            <a:r>
              <a:rPr lang="en-US" sz="2000" b="1" dirty="0">
                <a:solidFill>
                  <a:schemeClr val="bg1"/>
                </a:solidFill>
                <a:latin typeface="+mj-lt"/>
              </a:rPr>
              <a:t>Indian Cumin production trend </a:t>
            </a:r>
          </a:p>
        </p:txBody>
      </p:sp>
      <p:sp>
        <p:nvSpPr>
          <p:cNvPr id="14" name="Rectangle 13">
            <a:extLst>
              <a:ext uri="{FF2B5EF4-FFF2-40B4-BE49-F238E27FC236}">
                <a16:creationId xmlns:a16="http://schemas.microsoft.com/office/drawing/2014/main" id="{241D49F2-24EC-53C7-D098-1825A6614656}"/>
              </a:ext>
            </a:extLst>
          </p:cNvPr>
          <p:cNvSpPr/>
          <p:nvPr/>
        </p:nvSpPr>
        <p:spPr>
          <a:xfrm>
            <a:off x="75196" y="4603335"/>
            <a:ext cx="9048750" cy="457200"/>
          </a:xfrm>
          <a:prstGeom prst="rect">
            <a:avLst/>
          </a:prstGeom>
          <a:solidFill>
            <a:srgbClr val="1F576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algn="ctr">
              <a:lnSpc>
                <a:spcPct val="90000"/>
              </a:lnSpc>
            </a:pPr>
            <a:r>
              <a:rPr lang="en-US" sz="2000" b="1" dirty="0">
                <a:solidFill>
                  <a:schemeClr val="bg1"/>
                </a:solidFill>
                <a:latin typeface="+mj-lt"/>
              </a:rPr>
              <a:t> Bearish  Factors </a:t>
            </a:r>
          </a:p>
        </p:txBody>
      </p:sp>
      <p:sp>
        <p:nvSpPr>
          <p:cNvPr id="15" name="Rectangle 14">
            <a:extLst>
              <a:ext uri="{FF2B5EF4-FFF2-40B4-BE49-F238E27FC236}">
                <a16:creationId xmlns:a16="http://schemas.microsoft.com/office/drawing/2014/main" id="{880F7CA4-3C71-E373-6440-E841B3ED0B71}"/>
              </a:ext>
            </a:extLst>
          </p:cNvPr>
          <p:cNvSpPr/>
          <p:nvPr/>
        </p:nvSpPr>
        <p:spPr>
          <a:xfrm>
            <a:off x="9455024" y="5134733"/>
            <a:ext cx="8716879" cy="2686050"/>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algn="just">
              <a:lnSpc>
                <a:spcPct val="90000"/>
              </a:lnSpc>
              <a:spcBef>
                <a:spcPts val="1200"/>
              </a:spcBef>
            </a:pPr>
            <a:endParaRPr lang="en-US" sz="2000" dirty="0">
              <a:solidFill>
                <a:schemeClr val="tx2"/>
              </a:solidFill>
            </a:endParaRPr>
          </a:p>
          <a:p>
            <a:pPr algn="just">
              <a:lnSpc>
                <a:spcPct val="90000"/>
              </a:lnSpc>
              <a:spcBef>
                <a:spcPts val="1200"/>
              </a:spcBef>
            </a:pPr>
            <a:endParaRPr lang="en-US" sz="1800" b="1" dirty="0">
              <a:solidFill>
                <a:schemeClr val="tx2"/>
              </a:solidFill>
            </a:endParaRPr>
          </a:p>
          <a:p>
            <a:pPr marL="342900" indent="-342900" algn="just">
              <a:lnSpc>
                <a:spcPct val="90000"/>
              </a:lnSpc>
              <a:spcBef>
                <a:spcPts val="1200"/>
              </a:spcBef>
              <a:buFont typeface="Arial" panose="020B0604020202020204" pitchFamily="34" charset="0"/>
              <a:buChar char="•"/>
            </a:pPr>
            <a:r>
              <a:rPr lang="en-US" sz="2400" b="1" dirty="0">
                <a:solidFill>
                  <a:schemeClr val="tx2"/>
                </a:solidFill>
              </a:rPr>
              <a:t>Lower acreage: </a:t>
            </a:r>
            <a:r>
              <a:rPr lang="en-US" sz="2400" dirty="0">
                <a:solidFill>
                  <a:schemeClr val="tx2"/>
                </a:solidFill>
              </a:rPr>
              <a:t>This year, the acreage in major producing regions decreased by nearly 22%, driven by last year's. According to TG's initial estimates, total cumin production in India for 2025 is projected at 772 thousand tons which is down by 15% than the previous year, primarily due to the low acreage area.</a:t>
            </a:r>
            <a:endParaRPr lang="en-IN" sz="2400" dirty="0">
              <a:solidFill>
                <a:schemeClr val="tx2"/>
              </a:solidFill>
            </a:endParaRPr>
          </a:p>
          <a:p>
            <a:pPr marL="342900" indent="-342900" algn="just">
              <a:lnSpc>
                <a:spcPct val="90000"/>
              </a:lnSpc>
              <a:spcBef>
                <a:spcPts val="1200"/>
              </a:spcBef>
              <a:buFont typeface="Arial" panose="020B0604020202020204" pitchFamily="34" charset="0"/>
              <a:buChar char="•"/>
            </a:pPr>
            <a:r>
              <a:rPr lang="en-US" sz="2400" dirty="0">
                <a:solidFill>
                  <a:schemeClr val="tx2"/>
                </a:solidFill>
              </a:rPr>
              <a:t>In addition to ending inventories are expected to be 160.9 thousand tons, marking a 12% decrease from 182.7 thousand tons recorded last year leading to tight carryover stock.</a:t>
            </a:r>
            <a:endParaRPr lang="en-IN" sz="2400" dirty="0">
              <a:solidFill>
                <a:schemeClr val="tx2"/>
              </a:solidFill>
            </a:endParaRPr>
          </a:p>
          <a:p>
            <a:pPr algn="just">
              <a:lnSpc>
                <a:spcPct val="90000"/>
              </a:lnSpc>
              <a:spcBef>
                <a:spcPts val="1200"/>
              </a:spcBef>
            </a:pPr>
            <a:endParaRPr lang="en-US" sz="2000" dirty="0">
              <a:solidFill>
                <a:schemeClr val="tx2"/>
              </a:solidFill>
            </a:endParaRPr>
          </a:p>
          <a:p>
            <a:pPr algn="just">
              <a:lnSpc>
                <a:spcPct val="90000"/>
              </a:lnSpc>
              <a:spcBef>
                <a:spcPts val="1200"/>
              </a:spcBef>
            </a:pPr>
            <a:endParaRPr lang="en-US" sz="2000" dirty="0">
              <a:solidFill>
                <a:schemeClr val="tx2"/>
              </a:solidFill>
            </a:endParaRPr>
          </a:p>
        </p:txBody>
      </p:sp>
      <p:sp>
        <p:nvSpPr>
          <p:cNvPr id="18" name="Rectangle 17">
            <a:extLst>
              <a:ext uri="{FF2B5EF4-FFF2-40B4-BE49-F238E27FC236}">
                <a16:creationId xmlns:a16="http://schemas.microsoft.com/office/drawing/2014/main" id="{71BA0FD8-FE13-A9B4-5FC7-97AAEBD5F62C}"/>
              </a:ext>
            </a:extLst>
          </p:cNvPr>
          <p:cNvSpPr/>
          <p:nvPr/>
        </p:nvSpPr>
        <p:spPr>
          <a:xfrm>
            <a:off x="76200" y="7847169"/>
            <a:ext cx="18135600" cy="457200"/>
          </a:xfrm>
          <a:prstGeom prst="rect">
            <a:avLst/>
          </a:prstGeom>
          <a:solidFill>
            <a:srgbClr val="1F576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mj-lt"/>
                <a:ea typeface="+mn-ea"/>
                <a:cs typeface="+mn-cs"/>
              </a:rPr>
              <a:t>TransGraph Forecast</a:t>
            </a:r>
          </a:p>
        </p:txBody>
      </p:sp>
      <p:sp>
        <p:nvSpPr>
          <p:cNvPr id="19" name="Rectangle 18">
            <a:extLst>
              <a:ext uri="{FF2B5EF4-FFF2-40B4-BE49-F238E27FC236}">
                <a16:creationId xmlns:a16="http://schemas.microsoft.com/office/drawing/2014/main" id="{92518631-6BCB-DBEA-FF40-775F88824777}"/>
              </a:ext>
            </a:extLst>
          </p:cNvPr>
          <p:cNvSpPr/>
          <p:nvPr/>
        </p:nvSpPr>
        <p:spPr>
          <a:xfrm>
            <a:off x="95250" y="4986591"/>
            <a:ext cx="9028696" cy="2816890"/>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marL="342900" indent="-342900" algn="just">
              <a:lnSpc>
                <a:spcPct val="90000"/>
              </a:lnSpc>
              <a:spcBef>
                <a:spcPts val="1200"/>
              </a:spcBef>
              <a:buFont typeface="Arial" panose="020B0604020202020204" pitchFamily="34" charset="0"/>
              <a:buChar char="•"/>
            </a:pPr>
            <a:r>
              <a:rPr lang="en-US" sz="2400" dirty="0">
                <a:solidFill>
                  <a:schemeClr val="tx2"/>
                </a:solidFill>
              </a:rPr>
              <a:t>Despite the lower production the </a:t>
            </a:r>
            <a:r>
              <a:rPr lang="en-US" sz="2400" dirty="0" err="1">
                <a:solidFill>
                  <a:schemeClr val="tx2"/>
                </a:solidFill>
              </a:rPr>
              <a:t>Unjha</a:t>
            </a:r>
            <a:r>
              <a:rPr lang="en-US" sz="2400" dirty="0">
                <a:solidFill>
                  <a:schemeClr val="tx2"/>
                </a:solidFill>
              </a:rPr>
              <a:t> Market witnessed a 40% higher arrivals from last year in the peak Month of March implies that sellers are offloading stock early.</a:t>
            </a:r>
          </a:p>
          <a:p>
            <a:pPr algn="just">
              <a:lnSpc>
                <a:spcPct val="90000"/>
              </a:lnSpc>
              <a:spcBef>
                <a:spcPts val="1200"/>
              </a:spcBef>
            </a:pPr>
            <a:endParaRPr lang="en-US" sz="2400" dirty="0">
              <a:solidFill>
                <a:schemeClr val="tx2"/>
              </a:solidFill>
            </a:endParaRPr>
          </a:p>
        </p:txBody>
      </p:sp>
      <p:sp>
        <p:nvSpPr>
          <p:cNvPr id="21" name="Rectangle 20">
            <a:extLst>
              <a:ext uri="{FF2B5EF4-FFF2-40B4-BE49-F238E27FC236}">
                <a16:creationId xmlns:a16="http://schemas.microsoft.com/office/drawing/2014/main" id="{08A69760-FE27-5A16-6324-5C945237E780}"/>
              </a:ext>
            </a:extLst>
          </p:cNvPr>
          <p:cNvSpPr/>
          <p:nvPr/>
        </p:nvSpPr>
        <p:spPr>
          <a:xfrm>
            <a:off x="75196" y="8288052"/>
            <a:ext cx="18212804" cy="200336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marL="457200" indent="-457200" algn="just">
              <a:lnSpc>
                <a:spcPct val="90000"/>
              </a:lnSpc>
              <a:spcBef>
                <a:spcPts val="1200"/>
              </a:spcBef>
              <a:buFont typeface="Arial" panose="020B0604020202020204" pitchFamily="34" charset="0"/>
              <a:buChar char="•"/>
            </a:pPr>
            <a:r>
              <a:rPr lang="en-US" sz="2800" dirty="0">
                <a:solidFill>
                  <a:schemeClr val="tx2"/>
                </a:solidFill>
              </a:rPr>
              <a:t>Cumin prices are expected to stable in July, due to steady demand and controlled supply in the major market.</a:t>
            </a:r>
            <a:endParaRPr lang="en-US" sz="1200" dirty="0">
              <a:solidFill>
                <a:schemeClr val="tx2"/>
              </a:solidFill>
            </a:endParaRPr>
          </a:p>
          <a:p>
            <a:pPr marL="457200" indent="-457200" algn="just">
              <a:buFont typeface="Arial" panose="020B0604020202020204" pitchFamily="34" charset="0"/>
              <a:buChar char="•"/>
            </a:pPr>
            <a:r>
              <a:rPr lang="en-US" sz="2798" b="1" dirty="0">
                <a:solidFill>
                  <a:schemeClr val="tx2"/>
                </a:solidFill>
                <a:latin typeface="Calibri" pitchFamily="34" charset="0"/>
              </a:rPr>
              <a:t>Jeera spot </a:t>
            </a:r>
            <a:r>
              <a:rPr lang="en-US" sz="2798" dirty="0">
                <a:solidFill>
                  <a:schemeClr val="tx2"/>
                </a:solidFill>
                <a:latin typeface="Calibri" pitchFamily="34" charset="0"/>
              </a:rPr>
              <a:t>prices are likely to find support at INR 23200 on any dip and reverse higher toward INR 25000 level by Aug’25.</a:t>
            </a:r>
          </a:p>
          <a:p>
            <a:pPr marL="342900" indent="-342900" algn="just">
              <a:buFont typeface="Arial" panose="020B0604020202020204" pitchFamily="34" charset="0"/>
              <a:buChar char="•"/>
            </a:pPr>
            <a:endParaRPr lang="en-US" sz="2400" dirty="0">
              <a:solidFill>
                <a:schemeClr val="tx2"/>
              </a:solidFill>
              <a:latin typeface="Calibri" pitchFamily="34" charset="0"/>
            </a:endParaRPr>
          </a:p>
        </p:txBody>
      </p:sp>
      <p:sp>
        <p:nvSpPr>
          <p:cNvPr id="4" name="Rectangle 3">
            <a:extLst>
              <a:ext uri="{FF2B5EF4-FFF2-40B4-BE49-F238E27FC236}">
                <a16:creationId xmlns:a16="http://schemas.microsoft.com/office/drawing/2014/main" id="{FC15F47F-3650-B865-0A06-23E2D88AF110}"/>
              </a:ext>
            </a:extLst>
          </p:cNvPr>
          <p:cNvSpPr/>
          <p:nvPr/>
        </p:nvSpPr>
        <p:spPr>
          <a:xfrm>
            <a:off x="9504154" y="4603335"/>
            <a:ext cx="8667750" cy="457200"/>
          </a:xfrm>
          <a:prstGeom prst="rect">
            <a:avLst/>
          </a:prstGeom>
          <a:solidFill>
            <a:srgbClr val="1F576B"/>
          </a:solidFill>
          <a:ln>
            <a:noFill/>
          </a:ln>
        </p:spPr>
        <p:style>
          <a:lnRef idx="2">
            <a:schemeClr val="accent1">
              <a:shade val="50000"/>
            </a:schemeClr>
          </a:lnRef>
          <a:fillRef idx="1">
            <a:schemeClr val="accent1"/>
          </a:fillRef>
          <a:effectRef idx="0">
            <a:schemeClr val="accent1"/>
          </a:effectRef>
          <a:fontRef idx="minor">
            <a:schemeClr val="lt1"/>
          </a:fontRef>
        </p:style>
        <p:txBody>
          <a:bodyPr lIns="72009" tIns="72009" rIns="72009" bIns="72009" rtlCol="0" anchor="ctr"/>
          <a:lstStyle/>
          <a:p>
            <a:pPr algn="ctr">
              <a:lnSpc>
                <a:spcPct val="90000"/>
              </a:lnSpc>
            </a:pPr>
            <a:r>
              <a:rPr lang="en-US" sz="2000" b="1" dirty="0">
                <a:solidFill>
                  <a:schemeClr val="bg1"/>
                </a:solidFill>
                <a:latin typeface="+mj-lt"/>
              </a:rPr>
              <a:t>Bullish Factors</a:t>
            </a:r>
          </a:p>
        </p:txBody>
      </p:sp>
      <p:cxnSp>
        <p:nvCxnSpPr>
          <p:cNvPr id="8" name="Straight Connector 7">
            <a:extLst>
              <a:ext uri="{FF2B5EF4-FFF2-40B4-BE49-F238E27FC236}">
                <a16:creationId xmlns:a16="http://schemas.microsoft.com/office/drawing/2014/main" id="{4E6ACAD8-B7E3-F803-B72A-165FC291A4F4}"/>
              </a:ext>
            </a:extLst>
          </p:cNvPr>
          <p:cNvCxnSpPr>
            <a:cxnSpLocks/>
          </p:cNvCxnSpPr>
          <p:nvPr/>
        </p:nvCxnSpPr>
        <p:spPr>
          <a:xfrm>
            <a:off x="13953118" y="1319404"/>
            <a:ext cx="3042" cy="320572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Chart 10">
            <a:extLst>
              <a:ext uri="{FF2B5EF4-FFF2-40B4-BE49-F238E27FC236}">
                <a16:creationId xmlns:a16="http://schemas.microsoft.com/office/drawing/2014/main" id="{7713027D-A2F9-4E03-0397-B7E8D3CBD848}"/>
              </a:ext>
            </a:extLst>
          </p:cNvPr>
          <p:cNvGraphicFramePr>
            <a:graphicFrameLocks/>
          </p:cNvGraphicFramePr>
          <p:nvPr>
            <p:extLst>
              <p:ext uri="{D42A27DB-BD31-4B8C-83A1-F6EECF244321}">
                <p14:modId xmlns:p14="http://schemas.microsoft.com/office/powerpoint/2010/main" val="3235317614"/>
              </p:ext>
            </p:extLst>
          </p:nvPr>
        </p:nvGraphicFramePr>
        <p:xfrm>
          <a:off x="9455025" y="1376548"/>
          <a:ext cx="8693630" cy="3042632"/>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3">
            <a:extLst>
              <a:ext uri="{FF2B5EF4-FFF2-40B4-BE49-F238E27FC236}">
                <a16:creationId xmlns:a16="http://schemas.microsoft.com/office/drawing/2014/main" id="{16D2A8E5-7787-F31F-892D-A7CDC92417E0}"/>
              </a:ext>
            </a:extLst>
          </p:cNvPr>
          <p:cNvSpPr>
            <a:spLocks noGrp="1"/>
          </p:cNvSpPr>
          <p:nvPr>
            <p:ph type="sldNum" sz="quarter" idx="13"/>
          </p:nvPr>
        </p:nvSpPr>
        <p:spPr>
          <a:xfrm>
            <a:off x="14782800" y="114194"/>
            <a:ext cx="762000" cy="547181"/>
          </a:xfrm>
        </p:spPr>
        <p:txBody>
          <a:bodyPr/>
          <a:lstStyle/>
          <a:p>
            <a:fld id="{FB5E8CF1-F1C4-4DE0-9B76-EA0AB84434FE}" type="slidenum">
              <a:rPr lang="en-US" smtClean="0"/>
              <a:pPr/>
              <a:t>2</a:t>
            </a:fld>
            <a:endParaRPr lang="en-US" dirty="0"/>
          </a:p>
        </p:txBody>
      </p:sp>
      <p:pic>
        <p:nvPicPr>
          <p:cNvPr id="3" name="Picture 2">
            <a:extLst>
              <a:ext uri="{FF2B5EF4-FFF2-40B4-BE49-F238E27FC236}">
                <a16:creationId xmlns:a16="http://schemas.microsoft.com/office/drawing/2014/main" id="{A5AC75C8-6937-F2DC-6061-3CE2D9FEEC4F}"/>
              </a:ext>
            </a:extLst>
          </p:cNvPr>
          <p:cNvPicPr>
            <a:picLocks noChangeAspect="1"/>
          </p:cNvPicPr>
          <p:nvPr/>
        </p:nvPicPr>
        <p:blipFill>
          <a:blip r:embed="rId4"/>
          <a:stretch>
            <a:fillRect/>
          </a:stretch>
        </p:blipFill>
        <p:spPr>
          <a:xfrm>
            <a:off x="139345" y="1349640"/>
            <a:ext cx="8984601" cy="3253695"/>
          </a:xfrm>
          <a:prstGeom prst="rect">
            <a:avLst/>
          </a:prstGeom>
          <a:ln w="28575">
            <a:solidFill>
              <a:schemeClr val="tx1"/>
            </a:solidFill>
          </a:ln>
        </p:spPr>
      </p:pic>
    </p:spTree>
    <p:extLst>
      <p:ext uri="{BB962C8B-B14F-4D97-AF65-F5344CB8AC3E}">
        <p14:creationId xmlns:p14="http://schemas.microsoft.com/office/powerpoint/2010/main" val="2499148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5C7DF1-6C84-5ACB-6C56-DC330ADE2C30}"/>
              </a:ext>
            </a:extLst>
          </p:cNvPr>
          <p:cNvSpPr>
            <a:spLocks noGrp="1"/>
          </p:cNvSpPr>
          <p:nvPr>
            <p:ph type="title"/>
          </p:nvPr>
        </p:nvSpPr>
        <p:spPr/>
        <p:txBody>
          <a:bodyPr/>
          <a:lstStyle/>
          <a:p>
            <a:pPr algn="l"/>
            <a:r>
              <a:rPr lang="en-US" sz="4400" b="1" dirty="0">
                <a:solidFill>
                  <a:srgbClr val="002060"/>
                </a:solidFill>
              </a:rPr>
              <a:t>Cumin Market updates</a:t>
            </a:r>
          </a:p>
        </p:txBody>
      </p:sp>
      <p:sp>
        <p:nvSpPr>
          <p:cNvPr id="4" name="Slide Number Placeholder 3">
            <a:extLst>
              <a:ext uri="{FF2B5EF4-FFF2-40B4-BE49-F238E27FC236}">
                <a16:creationId xmlns:a16="http://schemas.microsoft.com/office/drawing/2014/main" id="{4EA251C6-EA17-0810-D80A-7BFB84B1FEC3}"/>
              </a:ext>
            </a:extLst>
          </p:cNvPr>
          <p:cNvSpPr>
            <a:spLocks noGrp="1"/>
          </p:cNvSpPr>
          <p:nvPr>
            <p:ph type="sldNum" sz="quarter" idx="13"/>
          </p:nvPr>
        </p:nvSpPr>
        <p:spPr/>
        <p:txBody>
          <a:bodyPr/>
          <a:lstStyle/>
          <a:p>
            <a:fld id="{FB5E8CF1-F1C4-4DE0-9B76-EA0AB84434FE}" type="slidenum">
              <a:rPr lang="en-US" smtClean="0"/>
              <a:pPr/>
              <a:t>3</a:t>
            </a:fld>
            <a:endParaRPr lang="en-US" dirty="0"/>
          </a:p>
        </p:txBody>
      </p:sp>
      <p:sp>
        <p:nvSpPr>
          <p:cNvPr id="2" name="Rectangle 1">
            <a:extLst>
              <a:ext uri="{FF2B5EF4-FFF2-40B4-BE49-F238E27FC236}">
                <a16:creationId xmlns:a16="http://schemas.microsoft.com/office/drawing/2014/main" id="{1315EA69-D4AA-8505-04CB-5C70A2F12F6E}"/>
              </a:ext>
            </a:extLst>
          </p:cNvPr>
          <p:cNvSpPr>
            <a:spLocks noChangeArrowheads="1"/>
          </p:cNvSpPr>
          <p:nvPr/>
        </p:nvSpPr>
        <p:spPr bwMode="auto">
          <a:xfrm>
            <a:off x="0" y="117343"/>
            <a:ext cx="65" cy="22251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6979" rIns="0" bIns="-2697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C7AF60B3-FF5E-8E56-9592-C9FC0D6E1E62}"/>
              </a:ext>
            </a:extLst>
          </p:cNvPr>
          <p:cNvSpPr txBox="1"/>
          <p:nvPr/>
        </p:nvSpPr>
        <p:spPr>
          <a:xfrm>
            <a:off x="304800" y="785902"/>
            <a:ext cx="17449800" cy="7971413"/>
          </a:xfrm>
          <a:prstGeom prst="rect">
            <a:avLst/>
          </a:prstGeom>
          <a:noFill/>
          <a:ln>
            <a:solidFill>
              <a:schemeClr val="tx1"/>
            </a:solidFill>
          </a:ln>
        </p:spPr>
        <p:txBody>
          <a:bodyPr wrap="square">
            <a:spAutoFit/>
          </a:bodyPr>
          <a:lstStyle/>
          <a:p>
            <a:pPr marL="457200" indent="-457200" algn="just">
              <a:buFont typeface="Wingdings" panose="05000000000000000000" pitchFamily="2" charset="2"/>
              <a:buChar char="Ø"/>
            </a:pPr>
            <a:r>
              <a:rPr lang="en-US" sz="3200" dirty="0"/>
              <a:t>In the month of May</a:t>
            </a:r>
            <a:r>
              <a:rPr lang="en-US" sz="3200"/>
              <a:t>, prices of </a:t>
            </a:r>
            <a:r>
              <a:rPr lang="en-US" sz="3200" dirty="0"/>
              <a:t>cumin in the </a:t>
            </a:r>
            <a:r>
              <a:rPr lang="en-US" sz="3200" dirty="0" err="1"/>
              <a:t>Unjha</a:t>
            </a:r>
            <a:r>
              <a:rPr lang="en-US" sz="3200" dirty="0"/>
              <a:t> market remained largely stable and traded at around ₹20250 per quintal. Despite a decline in arrivals compared to the previous month across various markets, the demand from corporate buyers and traders remained subdued. This limited buying interest prevented any significant upward movement in prices, resulting in a steady and range-bound market trend throughout the month.</a:t>
            </a:r>
          </a:p>
          <a:p>
            <a:pPr algn="just"/>
            <a:endParaRPr lang="en-US" sz="3200" dirty="0"/>
          </a:p>
          <a:p>
            <a:pPr marL="457200" indent="-457200" algn="just">
              <a:buFont typeface="Wingdings" panose="05000000000000000000" pitchFamily="2" charset="2"/>
              <a:buChar char="Ø"/>
            </a:pPr>
            <a:r>
              <a:rPr lang="en-US" sz="3200" dirty="0"/>
              <a:t>It was observed that farmers across various markets began releasing their stocks gradually, expecting a potential rise in prices. However, both the prices and the demand remained weak, resulting in a subdued market sentiment.</a:t>
            </a:r>
          </a:p>
          <a:p>
            <a:pPr algn="just"/>
            <a:endParaRPr lang="en-US" sz="3200" dirty="0"/>
          </a:p>
          <a:p>
            <a:pPr marL="457200" indent="-457200" algn="just">
              <a:buFont typeface="Wingdings" panose="05000000000000000000" pitchFamily="2" charset="2"/>
              <a:buChar char="Ø"/>
            </a:pPr>
            <a:r>
              <a:rPr lang="en-US" sz="3200" dirty="0"/>
              <a:t>The demand for cumin from corporates, traders, and retailers is expected to remain lower during the current month of June. This anticipated decline is mainly due to a drop in social functions and weddings after the 16th of June. Additionally, with the reopening of schools and colleges, household consumption typically decreases as many families experience reduced disposable income during this period.</a:t>
            </a:r>
          </a:p>
          <a:p>
            <a:pPr algn="just"/>
            <a:endParaRPr lang="en-US" sz="3200" dirty="0"/>
          </a:p>
        </p:txBody>
      </p:sp>
    </p:spTree>
    <p:extLst>
      <p:ext uri="{BB962C8B-B14F-4D97-AF65-F5344CB8AC3E}">
        <p14:creationId xmlns:p14="http://schemas.microsoft.com/office/powerpoint/2010/main" val="256055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C6863B-86BD-E4B0-A3AD-B6419C261482}"/>
              </a:ext>
            </a:extLst>
          </p:cNvPr>
          <p:cNvSpPr>
            <a:spLocks noGrp="1"/>
          </p:cNvSpPr>
          <p:nvPr>
            <p:ph idx="1"/>
          </p:nvPr>
        </p:nvSpPr>
        <p:spPr/>
        <p:txBody>
          <a:bodyPr>
            <a:normAutofit/>
          </a:bodyPr>
          <a:lstStyle/>
          <a:p>
            <a:pPr marL="457200" indent="-457200" algn="just">
              <a:buFont typeface="Wingdings" panose="05000000000000000000" pitchFamily="2" charset="2"/>
              <a:buChar char="Ø"/>
            </a:pPr>
            <a:r>
              <a:rPr lang="en-US" sz="3200" dirty="0"/>
              <a:t>In May 2025, a total of 13.7 thousand tons of cumin arrived at the </a:t>
            </a:r>
            <a:r>
              <a:rPr lang="en-US" sz="3200" dirty="0" err="1"/>
              <a:t>Unjha</a:t>
            </a:r>
            <a:r>
              <a:rPr lang="en-US" sz="3200" dirty="0"/>
              <a:t> market, marking a 20% drop compared to the same period last year (17 thousand tons). Similarly, arrivals declined by 31% month-on-month, dropping from 20.12 thousand tons(April’25).</a:t>
            </a:r>
            <a:endParaRPr lang="en-US" sz="3200" dirty="0">
              <a:solidFill>
                <a:srgbClr val="FF0000"/>
              </a:solidFill>
            </a:endParaRPr>
          </a:p>
          <a:p>
            <a:pPr marL="457200" indent="-457200" algn="just">
              <a:buFont typeface="Wingdings" panose="05000000000000000000" pitchFamily="2" charset="2"/>
              <a:buChar char="Ø"/>
            </a:pPr>
            <a:r>
              <a:rPr lang="en-US" sz="3200" dirty="0"/>
              <a:t>In Jodhpur market in Rajasthan received a total of 1.5 thousand tons of cumin in May 2025, drop by 29% from the same period last year (2.1 thousand tons). </a:t>
            </a:r>
            <a:r>
              <a:rPr lang="en-US" sz="3200" dirty="0">
                <a:latin typeface="inherit"/>
              </a:rPr>
              <a:t>In a month-over-months comparison, another trading segment within the Jodhpur region saw a decline of 60%, with arrivals slipping from 2.8 thousand tons to 1.5 thousand tons in this month.</a:t>
            </a:r>
            <a:endParaRPr lang="en-US" sz="3200" dirty="0"/>
          </a:p>
          <a:p>
            <a:pPr algn="just" defTabSz="914400" eaLnBrk="0" fontAlgn="base" hangingPunct="0">
              <a:lnSpc>
                <a:spcPct val="150000"/>
              </a:lnSpc>
              <a:spcBef>
                <a:spcPct val="0"/>
              </a:spcBef>
              <a:spcAft>
                <a:spcPct val="0"/>
              </a:spcAft>
              <a:buFont typeface="Wingdings" panose="05000000000000000000" pitchFamily="2" charset="2"/>
              <a:buChar char="Ø"/>
            </a:pPr>
            <a:r>
              <a:rPr lang="en-US" sz="3200" dirty="0"/>
              <a:t>In the major market </a:t>
            </a:r>
            <a:r>
              <a:rPr lang="en-US" sz="3200" dirty="0" err="1"/>
              <a:t>Unjha</a:t>
            </a:r>
            <a:r>
              <a:rPr lang="en-US" sz="3200" dirty="0"/>
              <a:t>, most of the arrivals having moisture content as unseasonal rainfall has disrupted    coriander arrivals in the month of May.</a:t>
            </a:r>
          </a:p>
          <a:p>
            <a:pPr algn="just" defTabSz="914400" eaLnBrk="0" fontAlgn="base" hangingPunct="0">
              <a:lnSpc>
                <a:spcPct val="150000"/>
              </a:lnSpc>
              <a:spcBef>
                <a:spcPct val="0"/>
              </a:spcBef>
              <a:spcAft>
                <a:spcPct val="0"/>
              </a:spcAft>
              <a:buFont typeface="Wingdings" panose="05000000000000000000" pitchFamily="2" charset="2"/>
              <a:buChar char="Ø"/>
            </a:pPr>
            <a:r>
              <a:rPr lang="en-US" sz="3200" dirty="0"/>
              <a:t>Moreover, the exports decreased by 70% to 18 thousand recorded in Mar’25 from 33 thousand tons which was exported in the previous year(Mar’24). Whereas month over month exports increased by 35% from 13.5 thousand tons recorded in the month of Feb’25.</a:t>
            </a:r>
          </a:p>
          <a:p>
            <a:pPr marL="457200" indent="-457200" algn="just">
              <a:buFont typeface="Wingdings" panose="05000000000000000000" pitchFamily="2" charset="2"/>
              <a:buChar char="Ø"/>
            </a:pPr>
            <a:r>
              <a:rPr lang="en-US" sz="3200" dirty="0"/>
              <a:t>As on 2025 (March’25) the cumin ending stocks are anticipated to be 161 thousand tons, marking a 12% decrease from 183 thousand tons recorded last year.</a:t>
            </a:r>
          </a:p>
          <a:p>
            <a:endParaRPr lang="en-US" dirty="0"/>
          </a:p>
        </p:txBody>
      </p:sp>
      <p:sp>
        <p:nvSpPr>
          <p:cNvPr id="3" name="Title 2">
            <a:extLst>
              <a:ext uri="{FF2B5EF4-FFF2-40B4-BE49-F238E27FC236}">
                <a16:creationId xmlns:a16="http://schemas.microsoft.com/office/drawing/2014/main" id="{78B4B7D2-EED1-E804-EB11-C66053DEB73A}"/>
              </a:ext>
            </a:extLst>
          </p:cNvPr>
          <p:cNvSpPr>
            <a:spLocks noGrp="1"/>
          </p:cNvSpPr>
          <p:nvPr>
            <p:ph type="title"/>
          </p:nvPr>
        </p:nvSpPr>
        <p:spPr/>
        <p:txBody>
          <a:bodyPr/>
          <a:lstStyle/>
          <a:p>
            <a:pPr algn="l"/>
            <a:r>
              <a:rPr lang="en-US" b="1" dirty="0"/>
              <a:t>Market updates</a:t>
            </a:r>
            <a:endParaRPr lang="en-US" dirty="0"/>
          </a:p>
        </p:txBody>
      </p:sp>
      <p:sp>
        <p:nvSpPr>
          <p:cNvPr id="4" name="Slide Number Placeholder 3">
            <a:extLst>
              <a:ext uri="{FF2B5EF4-FFF2-40B4-BE49-F238E27FC236}">
                <a16:creationId xmlns:a16="http://schemas.microsoft.com/office/drawing/2014/main" id="{5CDC37ED-E977-E9BB-11FB-7989FF9598A4}"/>
              </a:ext>
            </a:extLst>
          </p:cNvPr>
          <p:cNvSpPr>
            <a:spLocks noGrp="1"/>
          </p:cNvSpPr>
          <p:nvPr>
            <p:ph type="sldNum" sz="quarter" idx="13"/>
          </p:nvPr>
        </p:nvSpPr>
        <p:spPr/>
        <p:txBody>
          <a:bodyPr/>
          <a:lstStyle/>
          <a:p>
            <a:fld id="{FB5E8CF1-F1C4-4DE0-9B76-EA0AB84434FE}" type="slidenum">
              <a:rPr lang="en-US" smtClean="0"/>
              <a:pPr/>
              <a:t>4</a:t>
            </a:fld>
            <a:endParaRPr lang="en-US"/>
          </a:p>
        </p:txBody>
      </p:sp>
    </p:spTree>
    <p:extLst>
      <p:ext uri="{BB962C8B-B14F-4D97-AF65-F5344CB8AC3E}">
        <p14:creationId xmlns:p14="http://schemas.microsoft.com/office/powerpoint/2010/main" val="2459432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3"/>
          </p:nvPr>
        </p:nvSpPr>
        <p:spPr>
          <a:xfrm>
            <a:off x="14777579" y="114194"/>
            <a:ext cx="761294" cy="498119"/>
          </a:xfrm>
        </p:spPr>
        <p:txBody>
          <a:bodyPr/>
          <a:lstStyle/>
          <a:p>
            <a:fld id="{FB5E8CF1-F1C4-4DE0-9B76-EA0AB84434FE}" type="slidenum">
              <a:rPr lang="en-US" smtClean="0"/>
              <a:pPr/>
              <a:t>5</a:t>
            </a:fld>
            <a:endParaRPr lang="en-US" dirty="0"/>
          </a:p>
        </p:txBody>
      </p:sp>
      <p:sp>
        <p:nvSpPr>
          <p:cNvPr id="12" name="Content Placeholder 11">
            <a:extLst>
              <a:ext uri="{FF2B5EF4-FFF2-40B4-BE49-F238E27FC236}">
                <a16:creationId xmlns:a16="http://schemas.microsoft.com/office/drawing/2014/main" id="{E632D20E-BB60-A93A-B2F3-D19E6439371E}"/>
              </a:ext>
            </a:extLst>
          </p:cNvPr>
          <p:cNvSpPr>
            <a:spLocks noGrp="1"/>
          </p:cNvSpPr>
          <p:nvPr>
            <p:ph sz="half" idx="15"/>
          </p:nvPr>
        </p:nvSpPr>
        <p:spPr>
          <a:xfrm>
            <a:off x="9220129" y="965894"/>
            <a:ext cx="8907145" cy="5810357"/>
          </a:xfrm>
        </p:spPr>
        <p:txBody>
          <a:bodyPr/>
          <a:lstStyle/>
          <a:p>
            <a:endParaRPr lang="en-US"/>
          </a:p>
        </p:txBody>
      </p:sp>
      <p:sp>
        <p:nvSpPr>
          <p:cNvPr id="4" name="Content Placeholder 3">
            <a:extLst>
              <a:ext uri="{FF2B5EF4-FFF2-40B4-BE49-F238E27FC236}">
                <a16:creationId xmlns:a16="http://schemas.microsoft.com/office/drawing/2014/main" id="{5FDEF308-1A3F-139D-A7BF-1E59DFA48FAB}"/>
              </a:ext>
            </a:extLst>
          </p:cNvPr>
          <p:cNvSpPr>
            <a:spLocks noGrp="1"/>
          </p:cNvSpPr>
          <p:nvPr>
            <p:ph sz="half" idx="1"/>
          </p:nvPr>
        </p:nvSpPr>
        <p:spPr>
          <a:xfrm>
            <a:off x="271694" y="881331"/>
            <a:ext cx="8915400" cy="6382643"/>
          </a:xfrm>
        </p:spPr>
        <p:txBody>
          <a:bodyPr/>
          <a:lstStyle/>
          <a:p>
            <a:endParaRPr lang="en-US" dirty="0"/>
          </a:p>
          <a:p>
            <a:endParaRPr lang="en-US" dirty="0"/>
          </a:p>
        </p:txBody>
      </p:sp>
      <p:sp>
        <p:nvSpPr>
          <p:cNvPr id="2" name="Title 4">
            <a:extLst>
              <a:ext uri="{FF2B5EF4-FFF2-40B4-BE49-F238E27FC236}">
                <a16:creationId xmlns:a16="http://schemas.microsoft.com/office/drawing/2014/main" id="{0E111A44-DCC8-0042-C612-66608E0830AA}"/>
              </a:ext>
            </a:extLst>
          </p:cNvPr>
          <p:cNvSpPr txBox="1">
            <a:spLocks/>
          </p:cNvSpPr>
          <p:nvPr/>
        </p:nvSpPr>
        <p:spPr>
          <a:xfrm>
            <a:off x="8467" y="72108"/>
            <a:ext cx="18072791" cy="658383"/>
          </a:xfrm>
          <a:prstGeom prst="rect">
            <a:avLst/>
          </a:prstGeom>
        </p:spPr>
        <p:txBody>
          <a:bodyPr vert="horz" lIns="182880" tIns="91440" rIns="182880" bIns="91440" rtlCol="0" anchor="ctr">
            <a:noAutofit/>
          </a:bodyPr>
          <a:lstStyle>
            <a:lvl1pPr algn="ctr" defTabSz="1828800" rtl="0" eaLnBrk="1" latinLnBrk="0" hangingPunct="1">
              <a:spcBef>
                <a:spcPct val="0"/>
              </a:spcBef>
              <a:buNone/>
              <a:defRPr lang="en-US" sz="4800" kern="1200">
                <a:solidFill>
                  <a:schemeClr val="tx2"/>
                </a:solidFill>
                <a:latin typeface="+mj-lt"/>
                <a:ea typeface="+mj-ea"/>
                <a:cs typeface="+mj-cs"/>
              </a:defRPr>
            </a:lvl1pPr>
          </a:lstStyle>
          <a:p>
            <a:pPr>
              <a:lnSpc>
                <a:spcPct val="90000"/>
              </a:lnSpc>
            </a:pPr>
            <a:r>
              <a:rPr lang="en-US" sz="3600" b="1" dirty="0"/>
              <a:t>Cumin arrivals in </a:t>
            </a:r>
            <a:r>
              <a:rPr lang="en-US" sz="3600" b="1" dirty="0" err="1"/>
              <a:t>Unjha</a:t>
            </a:r>
            <a:r>
              <a:rPr lang="en-US" sz="3600" b="1" dirty="0"/>
              <a:t> market dropped by 20% y-o-y</a:t>
            </a:r>
          </a:p>
        </p:txBody>
      </p:sp>
      <p:sp>
        <p:nvSpPr>
          <p:cNvPr id="10" name="TextBox 9">
            <a:extLst>
              <a:ext uri="{FF2B5EF4-FFF2-40B4-BE49-F238E27FC236}">
                <a16:creationId xmlns:a16="http://schemas.microsoft.com/office/drawing/2014/main" id="{2C80AE5B-7F53-DCEF-7151-E2B9B9FEEBFD}"/>
              </a:ext>
            </a:extLst>
          </p:cNvPr>
          <p:cNvSpPr txBox="1"/>
          <p:nvPr/>
        </p:nvSpPr>
        <p:spPr>
          <a:xfrm>
            <a:off x="8467" y="7134584"/>
            <a:ext cx="18118808" cy="3267561"/>
          </a:xfrm>
          <a:prstGeom prst="rect">
            <a:avLst/>
          </a:prstGeom>
          <a:noFill/>
        </p:spPr>
        <p:txBody>
          <a:bodyPr wrap="square" rtlCol="0">
            <a:spAutoFit/>
          </a:bodyPr>
          <a:lstStyle/>
          <a:p>
            <a:pPr algn="just" fontAlgn="base">
              <a:spcAft>
                <a:spcPts val="2250"/>
              </a:spcAft>
              <a:buFont typeface="Arial" panose="020B0604020202020204" pitchFamily="34" charset="0"/>
              <a:buChar char="•"/>
            </a:pPr>
            <a:r>
              <a:rPr lang="en-US" sz="2400" i="0" dirty="0" err="1">
                <a:solidFill>
                  <a:srgbClr val="444444"/>
                </a:solidFill>
                <a:effectLst/>
              </a:rPr>
              <a:t>Unjha</a:t>
            </a:r>
            <a:r>
              <a:rPr lang="en-US" sz="2400" i="0" dirty="0">
                <a:solidFill>
                  <a:srgbClr val="444444"/>
                </a:solidFill>
                <a:effectLst/>
              </a:rPr>
              <a:t> Market cumin recorded a sharp </a:t>
            </a:r>
            <a:r>
              <a:rPr lang="en-US" sz="2400" dirty="0">
                <a:solidFill>
                  <a:srgbClr val="444444"/>
                </a:solidFill>
              </a:rPr>
              <a:t>20</a:t>
            </a:r>
            <a:r>
              <a:rPr lang="en-US" sz="2400" i="0" dirty="0">
                <a:solidFill>
                  <a:srgbClr val="444444"/>
                </a:solidFill>
                <a:effectLst/>
              </a:rPr>
              <a:t>% drop in arrivals in May 2025 compared to the same period last year. Arrivals fell from </a:t>
            </a:r>
            <a:r>
              <a:rPr lang="en-US" sz="2400" dirty="0">
                <a:solidFill>
                  <a:srgbClr val="444444"/>
                </a:solidFill>
              </a:rPr>
              <a:t>17 </a:t>
            </a:r>
            <a:r>
              <a:rPr lang="en-US" sz="2400" i="0" dirty="0">
                <a:solidFill>
                  <a:srgbClr val="444444"/>
                </a:solidFill>
                <a:effectLst/>
              </a:rPr>
              <a:t>thousand tons in 2024 to just </a:t>
            </a:r>
            <a:r>
              <a:rPr lang="en-US" sz="2400" dirty="0">
                <a:solidFill>
                  <a:srgbClr val="444444"/>
                </a:solidFill>
              </a:rPr>
              <a:t>13.7 </a:t>
            </a:r>
            <a:r>
              <a:rPr lang="en-US" sz="2400" i="0" dirty="0">
                <a:solidFill>
                  <a:srgbClr val="444444"/>
                </a:solidFill>
                <a:effectLst/>
              </a:rPr>
              <a:t>thousand tons this year. Similarly, month over month it was decreased by 31% from 20.12 thousand tons(April)  to 13 thousand tons.</a:t>
            </a:r>
          </a:p>
          <a:p>
            <a:pPr algn="just" fontAlgn="base">
              <a:spcAft>
                <a:spcPts val="2250"/>
              </a:spcAft>
              <a:buFont typeface="Arial" panose="020B0604020202020204" pitchFamily="34" charset="0"/>
              <a:buChar char="•"/>
            </a:pPr>
            <a:r>
              <a:rPr lang="en-US" sz="2400" i="0" dirty="0">
                <a:solidFill>
                  <a:srgbClr val="444444"/>
                </a:solidFill>
                <a:effectLst/>
              </a:rPr>
              <a:t>Similarly, Jodhpur Market also experienced a 29% decline, with arrivals decreasing from </a:t>
            </a:r>
            <a:r>
              <a:rPr lang="en-US" sz="2400" dirty="0">
                <a:solidFill>
                  <a:srgbClr val="444444"/>
                </a:solidFill>
              </a:rPr>
              <a:t>2.1</a:t>
            </a:r>
            <a:r>
              <a:rPr lang="en-US" sz="2400" i="0" dirty="0">
                <a:solidFill>
                  <a:srgbClr val="444444"/>
                </a:solidFill>
                <a:effectLst/>
              </a:rPr>
              <a:t> thousand tons in 2024 to </a:t>
            </a:r>
            <a:r>
              <a:rPr lang="en-US" sz="2400" dirty="0">
                <a:solidFill>
                  <a:srgbClr val="444444"/>
                </a:solidFill>
              </a:rPr>
              <a:t>1.5</a:t>
            </a:r>
            <a:r>
              <a:rPr lang="en-US" sz="2400" i="0" dirty="0">
                <a:solidFill>
                  <a:srgbClr val="444444"/>
                </a:solidFill>
                <a:effectLst/>
              </a:rPr>
              <a:t> thousand tons in May 2025. In a month-over-months comparison, another trading segment within the Jodhpur region saw </a:t>
            </a:r>
            <a:r>
              <a:rPr lang="en-US" sz="2400" dirty="0">
                <a:solidFill>
                  <a:srgbClr val="444444"/>
                </a:solidFill>
              </a:rPr>
              <a:t>a decline </a:t>
            </a:r>
            <a:r>
              <a:rPr lang="en-US" sz="2400" i="0" dirty="0">
                <a:solidFill>
                  <a:srgbClr val="444444"/>
                </a:solidFill>
                <a:effectLst/>
              </a:rPr>
              <a:t>of </a:t>
            </a:r>
            <a:r>
              <a:rPr lang="en-US" sz="2400" dirty="0">
                <a:solidFill>
                  <a:srgbClr val="444444"/>
                </a:solidFill>
              </a:rPr>
              <a:t>60</a:t>
            </a:r>
            <a:r>
              <a:rPr lang="en-US" sz="2400" i="0" dirty="0">
                <a:solidFill>
                  <a:srgbClr val="444444"/>
                </a:solidFill>
                <a:effectLst/>
              </a:rPr>
              <a:t>%, with arrivals slipping from  </a:t>
            </a:r>
            <a:r>
              <a:rPr lang="en-US" sz="2400" dirty="0">
                <a:solidFill>
                  <a:srgbClr val="444444"/>
                </a:solidFill>
              </a:rPr>
              <a:t>2.8</a:t>
            </a:r>
            <a:r>
              <a:rPr lang="en-US" sz="2400" i="0" dirty="0">
                <a:solidFill>
                  <a:srgbClr val="444444"/>
                </a:solidFill>
                <a:effectLst/>
              </a:rPr>
              <a:t> thousand tons to </a:t>
            </a:r>
            <a:r>
              <a:rPr lang="en-US" sz="2400" dirty="0">
                <a:solidFill>
                  <a:srgbClr val="444444"/>
                </a:solidFill>
              </a:rPr>
              <a:t>1.5</a:t>
            </a:r>
            <a:r>
              <a:rPr lang="en-US" sz="2400" i="0" dirty="0">
                <a:solidFill>
                  <a:srgbClr val="444444"/>
                </a:solidFill>
                <a:effectLst/>
              </a:rPr>
              <a:t> thousand tons in this month.</a:t>
            </a:r>
          </a:p>
          <a:p>
            <a:endParaRPr lang="en-US" sz="2400" dirty="0"/>
          </a:p>
        </p:txBody>
      </p:sp>
      <p:graphicFrame>
        <p:nvGraphicFramePr>
          <p:cNvPr id="11" name="Content Placeholder 1">
            <a:extLst>
              <a:ext uri="{FF2B5EF4-FFF2-40B4-BE49-F238E27FC236}">
                <a16:creationId xmlns:a16="http://schemas.microsoft.com/office/drawing/2014/main" id="{D2F8E476-5145-EBE3-B051-CC3D36D05D51}"/>
              </a:ext>
            </a:extLst>
          </p:cNvPr>
          <p:cNvGraphicFramePr>
            <a:graphicFrameLocks/>
          </p:cNvGraphicFramePr>
          <p:nvPr>
            <p:extLst>
              <p:ext uri="{D42A27DB-BD31-4B8C-83A1-F6EECF244321}">
                <p14:modId xmlns:p14="http://schemas.microsoft.com/office/powerpoint/2010/main" val="3959157690"/>
              </p:ext>
            </p:extLst>
          </p:nvPr>
        </p:nvGraphicFramePr>
        <p:xfrm>
          <a:off x="188496" y="962442"/>
          <a:ext cx="8915400" cy="58451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ontent Placeholder 10">
            <a:extLst>
              <a:ext uri="{FF2B5EF4-FFF2-40B4-BE49-F238E27FC236}">
                <a16:creationId xmlns:a16="http://schemas.microsoft.com/office/drawing/2014/main" id="{87229326-1296-93CC-81F2-8473DB299626}"/>
              </a:ext>
            </a:extLst>
          </p:cNvPr>
          <p:cNvGraphicFramePr>
            <a:graphicFrameLocks/>
          </p:cNvGraphicFramePr>
          <p:nvPr>
            <p:extLst>
              <p:ext uri="{D42A27DB-BD31-4B8C-83A1-F6EECF244321}">
                <p14:modId xmlns:p14="http://schemas.microsoft.com/office/powerpoint/2010/main" val="286507395"/>
              </p:ext>
            </p:extLst>
          </p:nvPr>
        </p:nvGraphicFramePr>
        <p:xfrm>
          <a:off x="9220200" y="965200"/>
          <a:ext cx="8915400" cy="58451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70758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A1A7883-8DD8-7F16-0AE7-4614A31ED53B}"/>
              </a:ext>
            </a:extLst>
          </p:cNvPr>
          <p:cNvSpPr>
            <a:spLocks noGrp="1"/>
          </p:cNvSpPr>
          <p:nvPr>
            <p:ph type="body" sz="quarter" idx="11"/>
          </p:nvPr>
        </p:nvSpPr>
        <p:spPr>
          <a:xfrm>
            <a:off x="152400" y="6775149"/>
            <a:ext cx="17983200" cy="3388915"/>
          </a:xfrm>
        </p:spPr>
        <p:txBody>
          <a:bodyPr/>
          <a:lstStyle/>
          <a:p>
            <a:pPr algn="just"/>
            <a:r>
              <a:rPr lang="en-US" sz="2400" dirty="0"/>
              <a:t>Gujarat and Rajasthan contribute more than 99% of cumin acreage. The cumin cultivation area in India for 2025 is anticipated to be 978 thousand hectares, marking a 22% decline from the previous year's 1.25 million hectares. Market reports indicate that farmers, particularly in key producing states like Gujarat and Rajasthan, are shifting to alternative crops such as pulses due to a sharp fall in cumin prices in the last 2 years, leading to reduced cumin acreage.</a:t>
            </a:r>
          </a:p>
          <a:p>
            <a:pPr algn="just"/>
            <a:r>
              <a:rPr lang="en-US" sz="2400" dirty="0"/>
              <a:t>Cumin sowing in Gujarat ended with 4.77 lakh hectares, marking a 15% decline from last year’s 5.61 lakh hectares. Similarly, in Rajasthan, it ended with 5 Lakh hectares from the previous year, 6.91 lakh hectares.  </a:t>
            </a:r>
          </a:p>
          <a:p>
            <a:pPr algn="just"/>
            <a:r>
              <a:rPr lang="en-US" sz="2400" dirty="0"/>
              <a:t>As a result, Indian cumin production is anticipated at 772 thousand tons, which is down by 15% from the previous year at 906 thousand tons.</a:t>
            </a:r>
          </a:p>
        </p:txBody>
      </p:sp>
      <p:sp>
        <p:nvSpPr>
          <p:cNvPr id="5" name="Title 4">
            <a:extLst>
              <a:ext uri="{FF2B5EF4-FFF2-40B4-BE49-F238E27FC236}">
                <a16:creationId xmlns:a16="http://schemas.microsoft.com/office/drawing/2014/main" id="{E756002D-2DF7-A6D2-6790-D255263FA533}"/>
              </a:ext>
            </a:extLst>
          </p:cNvPr>
          <p:cNvSpPr>
            <a:spLocks noGrp="1"/>
          </p:cNvSpPr>
          <p:nvPr>
            <p:ph type="title"/>
          </p:nvPr>
        </p:nvSpPr>
        <p:spPr>
          <a:xfrm>
            <a:off x="152400" y="0"/>
            <a:ext cx="15621000" cy="723230"/>
          </a:xfrm>
        </p:spPr>
        <p:txBody>
          <a:bodyPr/>
          <a:lstStyle/>
          <a:p>
            <a:pPr algn="l"/>
            <a:r>
              <a:rPr lang="en-US" sz="4400" b="1" dirty="0">
                <a:solidFill>
                  <a:srgbClr val="002060"/>
                </a:solidFill>
              </a:rPr>
              <a:t>Cumin Area (‘000 Ha) and Production (‘000 Ha)</a:t>
            </a:r>
          </a:p>
        </p:txBody>
      </p:sp>
      <p:sp>
        <p:nvSpPr>
          <p:cNvPr id="4" name="Slide Number Placeholder 3">
            <a:extLst>
              <a:ext uri="{FF2B5EF4-FFF2-40B4-BE49-F238E27FC236}">
                <a16:creationId xmlns:a16="http://schemas.microsoft.com/office/drawing/2014/main" id="{E762EA02-B568-2B51-8AB6-52C6AB225CF3}"/>
              </a:ext>
            </a:extLst>
          </p:cNvPr>
          <p:cNvSpPr>
            <a:spLocks noGrp="1"/>
          </p:cNvSpPr>
          <p:nvPr>
            <p:ph type="sldNum" sz="quarter" idx="13"/>
          </p:nvPr>
        </p:nvSpPr>
        <p:spPr/>
        <p:txBody>
          <a:bodyPr/>
          <a:lstStyle/>
          <a:p>
            <a:fld id="{FB5E8CF1-F1C4-4DE0-9B76-EA0AB84434FE}" type="slidenum">
              <a:rPr lang="en-US" smtClean="0"/>
              <a:pPr/>
              <a:t>6</a:t>
            </a:fld>
            <a:endParaRPr lang="en-US"/>
          </a:p>
        </p:txBody>
      </p:sp>
      <p:graphicFrame>
        <p:nvGraphicFramePr>
          <p:cNvPr id="3" name="Chart 2">
            <a:extLst>
              <a:ext uri="{FF2B5EF4-FFF2-40B4-BE49-F238E27FC236}">
                <a16:creationId xmlns:a16="http://schemas.microsoft.com/office/drawing/2014/main" id="{D7698066-B7D7-478F-1D4E-1DDE989BDCF1}"/>
              </a:ext>
            </a:extLst>
          </p:cNvPr>
          <p:cNvGraphicFramePr>
            <a:graphicFrameLocks/>
          </p:cNvGraphicFramePr>
          <p:nvPr>
            <p:extLst>
              <p:ext uri="{D42A27DB-BD31-4B8C-83A1-F6EECF244321}">
                <p14:modId xmlns:p14="http://schemas.microsoft.com/office/powerpoint/2010/main" val="4179756301"/>
              </p:ext>
            </p:extLst>
          </p:nvPr>
        </p:nvGraphicFramePr>
        <p:xfrm>
          <a:off x="152400" y="871537"/>
          <a:ext cx="8763000" cy="5867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242E35DE-CCBC-8DD5-40F1-EEEA9929A5EB}"/>
              </a:ext>
            </a:extLst>
          </p:cNvPr>
          <p:cNvGraphicFramePr>
            <a:graphicFrameLocks/>
          </p:cNvGraphicFramePr>
          <p:nvPr>
            <p:extLst>
              <p:ext uri="{D42A27DB-BD31-4B8C-83A1-F6EECF244321}">
                <p14:modId xmlns:p14="http://schemas.microsoft.com/office/powerpoint/2010/main" val="1887533648"/>
              </p:ext>
            </p:extLst>
          </p:nvPr>
        </p:nvGraphicFramePr>
        <p:xfrm>
          <a:off x="9050609" y="871537"/>
          <a:ext cx="8953500" cy="5867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5205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387DB-6948-9A0B-FF3B-9A09474ECF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5382A44-97CE-3658-9E4F-1A4AA378073D}"/>
              </a:ext>
            </a:extLst>
          </p:cNvPr>
          <p:cNvSpPr>
            <a:spLocks noGrp="1"/>
          </p:cNvSpPr>
          <p:nvPr>
            <p:ph type="body" sz="quarter" idx="11"/>
          </p:nvPr>
        </p:nvSpPr>
        <p:spPr>
          <a:xfrm>
            <a:off x="152400" y="7119937"/>
            <a:ext cx="17983200" cy="2939430"/>
          </a:xfrm>
          <a:ln>
            <a:noFill/>
          </a:ln>
        </p:spPr>
        <p:txBody>
          <a:bodyPr/>
          <a:lstStyle/>
          <a:p>
            <a:pPr algn="just">
              <a:lnSpc>
                <a:spcPct val="150000"/>
              </a:lnSpc>
              <a:buFont typeface="Wingdings" panose="05000000000000000000" pitchFamily="2" charset="2"/>
              <a:buChar char="Ø"/>
            </a:pPr>
            <a:r>
              <a:rPr lang="en-US" sz="2400" dirty="0"/>
              <a:t>In December, Indian cumin exported reached to 18 thousand tons which is 48% higher than the previous year’s exports of 12 thousand tons. on a m-o-m basis, export in Dec 2024 had been 56% higher compared to the last month exports of 11 thousand tons. </a:t>
            </a:r>
          </a:p>
          <a:p>
            <a:pPr algn="just">
              <a:lnSpc>
                <a:spcPct val="150000"/>
              </a:lnSpc>
              <a:buFont typeface="Wingdings" panose="05000000000000000000" pitchFamily="2" charset="2"/>
              <a:buChar char="Ø"/>
            </a:pPr>
            <a:r>
              <a:rPr lang="en-US" sz="2400" dirty="0"/>
              <a:t>India’s cumulative exports reached 220 thousand tons (starting from 2024), which is 64% higher compared to the previous years’ same period exports of 134 thousand tons due to higher domestic supply. In 2025, cumin seed exports from India are expected to increase by 2% from 220 thousand tons to 225 thousand tons due to relatively firm overseas demand.</a:t>
            </a:r>
          </a:p>
          <a:p>
            <a:pPr algn="just">
              <a:lnSpc>
                <a:spcPct val="150000"/>
              </a:lnSpc>
              <a:buFont typeface="Wingdings" panose="05000000000000000000" pitchFamily="2" charset="2"/>
              <a:buChar char="Ø"/>
            </a:pPr>
            <a:endParaRPr lang="en-US" sz="2400" dirty="0"/>
          </a:p>
        </p:txBody>
      </p:sp>
      <p:sp>
        <p:nvSpPr>
          <p:cNvPr id="5" name="Title 4">
            <a:extLst>
              <a:ext uri="{FF2B5EF4-FFF2-40B4-BE49-F238E27FC236}">
                <a16:creationId xmlns:a16="http://schemas.microsoft.com/office/drawing/2014/main" id="{5F95F2FD-0A81-05D0-9112-71DDE1936C9E}"/>
              </a:ext>
            </a:extLst>
          </p:cNvPr>
          <p:cNvSpPr>
            <a:spLocks noGrp="1"/>
          </p:cNvSpPr>
          <p:nvPr>
            <p:ph type="title"/>
          </p:nvPr>
        </p:nvSpPr>
        <p:spPr/>
        <p:txBody>
          <a:bodyPr/>
          <a:lstStyle/>
          <a:p>
            <a:pPr algn="l"/>
            <a:r>
              <a:rPr lang="en-IN" sz="4400" b="1" dirty="0">
                <a:solidFill>
                  <a:srgbClr val="002060"/>
                </a:solidFill>
              </a:rPr>
              <a:t>Indian cumin exports</a:t>
            </a:r>
          </a:p>
        </p:txBody>
      </p:sp>
      <p:sp>
        <p:nvSpPr>
          <p:cNvPr id="6" name="Slide Number Placeholder 5">
            <a:extLst>
              <a:ext uri="{FF2B5EF4-FFF2-40B4-BE49-F238E27FC236}">
                <a16:creationId xmlns:a16="http://schemas.microsoft.com/office/drawing/2014/main" id="{12C143DC-3D7C-B69A-B8D5-68722096E9CF}"/>
              </a:ext>
            </a:extLst>
          </p:cNvPr>
          <p:cNvSpPr>
            <a:spLocks noGrp="1"/>
          </p:cNvSpPr>
          <p:nvPr>
            <p:ph type="sldNum" sz="quarter" idx="13"/>
          </p:nvPr>
        </p:nvSpPr>
        <p:spPr/>
        <p:txBody>
          <a:bodyPr/>
          <a:lstStyle/>
          <a:p>
            <a:fld id="{FB5E8CF1-F1C4-4DE0-9B76-EA0AB84434FE}" type="slidenum">
              <a:rPr lang="en-US" smtClean="0"/>
              <a:pPr/>
              <a:t>7</a:t>
            </a:fld>
            <a:endParaRPr lang="en-US" dirty="0"/>
          </a:p>
        </p:txBody>
      </p:sp>
      <p:graphicFrame>
        <p:nvGraphicFramePr>
          <p:cNvPr id="9" name="Content Placeholder 8">
            <a:extLst>
              <a:ext uri="{FF2B5EF4-FFF2-40B4-BE49-F238E27FC236}">
                <a16:creationId xmlns:a16="http://schemas.microsoft.com/office/drawing/2014/main" id="{B5C11C27-E65B-BF64-F6C5-EAF37292AF4C}"/>
              </a:ext>
            </a:extLst>
          </p:cNvPr>
          <p:cNvGraphicFramePr>
            <a:graphicFrameLocks noGrp="1"/>
          </p:cNvGraphicFramePr>
          <p:nvPr>
            <p:ph sz="half" idx="1"/>
            <p:extLst>
              <p:ext uri="{D42A27DB-BD31-4B8C-83A1-F6EECF244321}">
                <p14:modId xmlns:p14="http://schemas.microsoft.com/office/powerpoint/2010/main" val="3748900211"/>
              </p:ext>
            </p:extLst>
          </p:nvPr>
        </p:nvGraphicFramePr>
        <p:xfrm>
          <a:off x="152400" y="965200"/>
          <a:ext cx="8915400" cy="60785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EFF6EA6E-FF90-7715-6538-DF02ACE4F69F}"/>
              </a:ext>
            </a:extLst>
          </p:cNvPr>
          <p:cNvGraphicFramePr>
            <a:graphicFrameLocks/>
          </p:cNvGraphicFramePr>
          <p:nvPr>
            <p:extLst>
              <p:ext uri="{D42A27DB-BD31-4B8C-83A1-F6EECF244321}">
                <p14:modId xmlns:p14="http://schemas.microsoft.com/office/powerpoint/2010/main" val="1789613340"/>
              </p:ext>
            </p:extLst>
          </p:nvPr>
        </p:nvGraphicFramePr>
        <p:xfrm>
          <a:off x="9220202" y="965200"/>
          <a:ext cx="8534398" cy="60928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586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le 3"/>
          <p:cNvSpPr>
            <a:spLocks noGrp="1"/>
          </p:cNvSpPr>
          <p:nvPr>
            <p:ph type="title"/>
          </p:nvPr>
        </p:nvSpPr>
        <p:spPr bwMode="auto"/>
        <p:txBody>
          <a:bodyPr/>
          <a:lstStyle/>
          <a:p>
            <a:pPr algn="l">
              <a:defRPr/>
            </a:pPr>
            <a:r>
              <a:rPr lang="en-US" b="1" dirty="0"/>
              <a:t>US Cumin Imports</a:t>
            </a:r>
            <a:endParaRPr lang="en-IN" b="1" dirty="0"/>
          </a:p>
        </p:txBody>
      </p:sp>
      <p:sp>
        <p:nvSpPr>
          <p:cNvPr id="5" name="Slide Number Placeholder 4"/>
          <p:cNvSpPr>
            <a:spLocks noGrp="1"/>
          </p:cNvSpPr>
          <p:nvPr>
            <p:ph type="sldNum" sz="quarter" idx="13"/>
          </p:nvPr>
        </p:nvSpPr>
        <p:spPr bwMode="auto"/>
        <p:txBody>
          <a:bodyPr/>
          <a:lstStyle/>
          <a:p>
            <a:pPr marL="0" marR="0" lvl="0" indent="0" algn="ctr" defTabSz="1828800" eaLnBrk="1" fontAlgn="auto" latinLnBrk="0" hangingPunct="1">
              <a:lnSpc>
                <a:spcPct val="100000"/>
              </a:lnSpc>
              <a:spcBef>
                <a:spcPts val="0"/>
              </a:spcBef>
              <a:spcAft>
                <a:spcPts val="0"/>
              </a:spcAft>
              <a:buClrTx/>
              <a:buSzTx/>
              <a:buFontTx/>
              <a:buNone/>
              <a:tabLst/>
              <a:defRPr/>
            </a:pPr>
            <a:fld id="{FB5E8CF1-F1C4-4DE0-9B76-EA0AB84434FE}" type="slidenum">
              <a:rPr kumimoji="0" lang="en-US" sz="2400" b="0" i="0" u="none" strike="noStrike" kern="0" cap="none" spc="0" normalizeH="0" baseline="0" noProof="0">
                <a:ln>
                  <a:noFill/>
                </a:ln>
                <a:solidFill>
                  <a:prstClr val="white"/>
                </a:solidFill>
                <a:effectLst/>
                <a:uLnTx/>
                <a:uFillTx/>
                <a:latin typeface="Calibri"/>
                <a:cs typeface="Arial"/>
              </a:rPr>
              <a:pPr marL="0" marR="0" lvl="0" indent="0" algn="ctr" defTabSz="1828800" eaLnBrk="1" fontAlgn="auto" latinLnBrk="0" hangingPunct="1">
                <a:lnSpc>
                  <a:spcPct val="100000"/>
                </a:lnSpc>
                <a:spcBef>
                  <a:spcPts val="0"/>
                </a:spcBef>
                <a:spcAft>
                  <a:spcPts val="0"/>
                </a:spcAft>
                <a:buClrTx/>
                <a:buSzTx/>
                <a:buFontTx/>
                <a:buNone/>
                <a:tabLst/>
                <a:defRPr/>
              </a:pPr>
              <a:t>8</a:t>
            </a:fld>
            <a:endParaRPr kumimoji="0" lang="en-US" sz="2400" b="0" i="0" u="none" strike="noStrike" kern="0" cap="none" spc="0" normalizeH="0" baseline="0" noProof="0">
              <a:ln>
                <a:noFill/>
              </a:ln>
              <a:solidFill>
                <a:prstClr val="white"/>
              </a:solidFill>
              <a:effectLst/>
              <a:uLnTx/>
              <a:uFillTx/>
              <a:latin typeface="Calibri"/>
              <a:cs typeface="Arial"/>
            </a:endParaRPr>
          </a:p>
        </p:txBody>
      </p:sp>
      <p:sp>
        <p:nvSpPr>
          <p:cNvPr id="9" name="Text Placeholder 1"/>
          <p:cNvSpPr txBox="1"/>
          <p:nvPr/>
        </p:nvSpPr>
        <p:spPr bwMode="auto">
          <a:xfrm>
            <a:off x="0" y="7424737"/>
            <a:ext cx="18288000" cy="2807672"/>
          </a:xfrm>
          <a:prstGeom prst="rect">
            <a:avLst/>
          </a:prstGeom>
          <a:solidFill>
            <a:schemeClr val="accent6">
              <a:lumMod val="20000"/>
              <a:lumOff val="80000"/>
            </a:schemeClr>
          </a:solidFill>
          <a:ln>
            <a:solidFill>
              <a:schemeClr val="tx1"/>
            </a:solidFill>
          </a:ln>
        </p:spPr>
        <p:txBody>
          <a:bodyPr/>
          <a:lstStyle>
            <a:lvl1pPr marL="685800" indent="-685800" algn="l" defTabSz="1828800">
              <a:spcBef>
                <a:spcPts val="0"/>
              </a:spcBef>
              <a:buFont typeface="Arial"/>
              <a:buChar char="•"/>
              <a:defRPr sz="6400">
                <a:solidFill>
                  <a:schemeClr val="tx1"/>
                </a:solidFill>
                <a:latin typeface="+mn-lt"/>
                <a:ea typeface="+mn-ea"/>
                <a:cs typeface="+mn-cs"/>
              </a:defRPr>
            </a:lvl1pPr>
            <a:lvl2pPr marL="1485900" indent="-571500" algn="l" defTabSz="1828800">
              <a:spcBef>
                <a:spcPts val="0"/>
              </a:spcBef>
              <a:buFont typeface="Arial"/>
              <a:buChar char="–"/>
              <a:defRPr sz="5600">
                <a:solidFill>
                  <a:schemeClr val="tx1"/>
                </a:solidFill>
                <a:latin typeface="+mn-lt"/>
                <a:ea typeface="+mn-ea"/>
                <a:cs typeface="+mn-cs"/>
              </a:defRPr>
            </a:lvl2pPr>
            <a:lvl3pPr marL="2286000" indent="-457200" algn="l" defTabSz="1828800">
              <a:spcBef>
                <a:spcPts val="0"/>
              </a:spcBef>
              <a:buFont typeface="Arial"/>
              <a:buChar char="•"/>
              <a:defRPr sz="4800">
                <a:solidFill>
                  <a:schemeClr val="tx1"/>
                </a:solidFill>
                <a:latin typeface="+mn-lt"/>
                <a:ea typeface="+mn-ea"/>
                <a:cs typeface="+mn-cs"/>
              </a:defRPr>
            </a:lvl3pPr>
            <a:lvl4pPr marL="3200400" indent="-457200" algn="l" defTabSz="1828800">
              <a:spcBef>
                <a:spcPts val="0"/>
              </a:spcBef>
              <a:buFont typeface="Arial"/>
              <a:buChar char="–"/>
              <a:defRPr sz="4000">
                <a:solidFill>
                  <a:schemeClr val="tx1"/>
                </a:solidFill>
                <a:latin typeface="+mn-lt"/>
                <a:ea typeface="+mn-ea"/>
                <a:cs typeface="+mn-cs"/>
              </a:defRPr>
            </a:lvl4pPr>
            <a:lvl5pPr marL="4114800" indent="-457200" algn="l" defTabSz="1828800">
              <a:spcBef>
                <a:spcPts val="0"/>
              </a:spcBef>
              <a:buFont typeface="Arial"/>
              <a:buChar char="»"/>
              <a:defRPr sz="4000">
                <a:solidFill>
                  <a:schemeClr val="tx1"/>
                </a:solidFill>
                <a:latin typeface="+mn-lt"/>
                <a:ea typeface="+mn-ea"/>
                <a:cs typeface="+mn-cs"/>
              </a:defRPr>
            </a:lvl5pPr>
            <a:lvl6pPr marL="5029200" indent="-457200" algn="l" defTabSz="1828800">
              <a:spcBef>
                <a:spcPts val="0"/>
              </a:spcBef>
              <a:buFont typeface="Arial"/>
              <a:buChar char="•"/>
              <a:defRPr sz="4000">
                <a:solidFill>
                  <a:schemeClr val="tx1"/>
                </a:solidFill>
                <a:latin typeface="+mn-lt"/>
                <a:ea typeface="+mn-ea"/>
                <a:cs typeface="+mn-cs"/>
              </a:defRPr>
            </a:lvl6pPr>
            <a:lvl7pPr marL="5943600" indent="-457200" algn="l" defTabSz="1828800">
              <a:spcBef>
                <a:spcPts val="0"/>
              </a:spcBef>
              <a:buFont typeface="Arial"/>
              <a:buChar char="•"/>
              <a:defRPr sz="4000">
                <a:solidFill>
                  <a:schemeClr val="tx1"/>
                </a:solidFill>
                <a:latin typeface="+mn-lt"/>
                <a:ea typeface="+mn-ea"/>
                <a:cs typeface="+mn-cs"/>
              </a:defRPr>
            </a:lvl7pPr>
            <a:lvl8pPr marL="6858000" indent="-457200" algn="l" defTabSz="1828800">
              <a:spcBef>
                <a:spcPts val="0"/>
              </a:spcBef>
              <a:buFont typeface="Arial"/>
              <a:buChar char="•"/>
              <a:defRPr sz="4000">
                <a:solidFill>
                  <a:schemeClr val="tx1"/>
                </a:solidFill>
                <a:latin typeface="+mn-lt"/>
                <a:ea typeface="+mn-ea"/>
                <a:cs typeface="+mn-cs"/>
              </a:defRPr>
            </a:lvl8pPr>
            <a:lvl9pPr marL="7772400" indent="-457200" algn="l" defTabSz="1828800">
              <a:spcBef>
                <a:spcPts val="0"/>
              </a:spcBef>
              <a:buFont typeface="Arial"/>
              <a:buChar char="•"/>
              <a:defRPr sz="4000">
                <a:solidFill>
                  <a:schemeClr val="tx1"/>
                </a:solidFill>
                <a:latin typeface="+mn-lt"/>
                <a:ea typeface="+mn-ea"/>
                <a:cs typeface="+mn-cs"/>
              </a:defRPr>
            </a:lvl9pPr>
          </a:lstStyle>
          <a:p>
            <a:pPr marL="352425" marR="0" lvl="0" indent="-352425" algn="just" defTabSz="1828800" eaLnBrk="1" fontAlgn="auto" latinLnBrk="0" hangingPunct="1">
              <a:lnSpc>
                <a:spcPct val="100000"/>
              </a:lnSpc>
              <a:spcBef>
                <a:spcPts val="0"/>
              </a:spcBef>
              <a:spcAft>
                <a:spcPts val="400"/>
              </a:spcAft>
              <a:buClr>
                <a:prstClr val="black"/>
              </a:buClr>
              <a:buSzPct val="120000"/>
              <a:buFont typeface="Arial"/>
              <a:buChar char="•"/>
              <a:tabLst>
                <a:tab pos="228600" algn="l"/>
              </a:tabLst>
              <a:defRPr/>
            </a:pPr>
            <a:r>
              <a:rPr kumimoji="0" lang="en-US" sz="2800" b="0" i="0" u="none" strike="noStrike" kern="0" cap="none" spc="0" normalizeH="0" baseline="0" noProof="0" dirty="0">
                <a:ln>
                  <a:noFill/>
                </a:ln>
                <a:solidFill>
                  <a:prstClr val="black"/>
                </a:solidFill>
                <a:effectLst/>
                <a:uLnTx/>
                <a:uFillTx/>
                <a:latin typeface="Calibri"/>
                <a:cs typeface="Arial"/>
              </a:rPr>
              <a:t>The US imported a total of approximately. </a:t>
            </a:r>
            <a:r>
              <a:rPr lang="en-US" sz="2800" kern="0" dirty="0">
                <a:solidFill>
                  <a:prstClr val="black"/>
                </a:solidFill>
                <a:latin typeface="Calibri"/>
                <a:cs typeface="Arial"/>
              </a:rPr>
              <a:t>48</a:t>
            </a:r>
            <a:r>
              <a:rPr kumimoji="0" lang="en-US" sz="2800" b="0" i="0" u="none" strike="noStrike" kern="0" cap="none" spc="0" normalizeH="0" baseline="0" noProof="0" dirty="0">
                <a:ln>
                  <a:noFill/>
                </a:ln>
                <a:solidFill>
                  <a:prstClr val="black"/>
                </a:solidFill>
                <a:effectLst/>
                <a:uLnTx/>
                <a:uFillTx/>
                <a:latin typeface="Calibri"/>
                <a:cs typeface="Arial"/>
              </a:rPr>
              <a:t> thousand tons of </a:t>
            </a:r>
            <a:r>
              <a:rPr lang="en-US" sz="2800" kern="0" dirty="0">
                <a:solidFill>
                  <a:prstClr val="black"/>
                </a:solidFill>
                <a:latin typeface="Calibri"/>
                <a:cs typeface="Arial"/>
              </a:rPr>
              <a:t>Cumin</a:t>
            </a:r>
            <a:r>
              <a:rPr kumimoji="0" lang="en-US" sz="2800" b="0" i="0" u="none" strike="noStrike" kern="0" cap="none" spc="0" normalizeH="0" baseline="0" noProof="0" dirty="0">
                <a:ln>
                  <a:noFill/>
                </a:ln>
                <a:solidFill>
                  <a:prstClr val="black"/>
                </a:solidFill>
                <a:effectLst/>
                <a:uLnTx/>
                <a:uFillTx/>
                <a:latin typeface="Calibri"/>
                <a:cs typeface="Arial"/>
              </a:rPr>
              <a:t> in 2024.</a:t>
            </a:r>
            <a:endParaRPr kumimoji="0" sz="6400" b="0" i="0" u="none" strike="noStrike" kern="0" cap="none" spc="0" normalizeH="0" baseline="0" noProof="0" dirty="0">
              <a:ln>
                <a:noFill/>
              </a:ln>
              <a:solidFill>
                <a:prstClr val="black"/>
              </a:solidFill>
              <a:effectLst/>
              <a:uLnTx/>
              <a:uFillTx/>
              <a:latin typeface="Calibri"/>
              <a:cs typeface="Arial"/>
            </a:endParaRPr>
          </a:p>
          <a:p>
            <a:pPr marL="352425" marR="0" lvl="0" indent="-352425" algn="just" defTabSz="1828800" eaLnBrk="1" fontAlgn="auto" latinLnBrk="0" hangingPunct="1">
              <a:lnSpc>
                <a:spcPct val="100000"/>
              </a:lnSpc>
              <a:spcBef>
                <a:spcPts val="0"/>
              </a:spcBef>
              <a:spcAft>
                <a:spcPts val="400"/>
              </a:spcAft>
              <a:buClr>
                <a:prstClr val="black"/>
              </a:buClr>
              <a:buSzPct val="120000"/>
              <a:buFont typeface="Arial"/>
              <a:buChar char="•"/>
              <a:tabLst>
                <a:tab pos="228600" algn="l"/>
              </a:tabLst>
              <a:defRPr/>
            </a:pPr>
            <a:r>
              <a:rPr lang="en-US" sz="2800" kern="0" dirty="0">
                <a:solidFill>
                  <a:prstClr val="black"/>
                </a:solidFill>
                <a:latin typeface="Calibri"/>
                <a:cs typeface="Arial"/>
              </a:rPr>
              <a:t>India </a:t>
            </a:r>
            <a:r>
              <a:rPr kumimoji="0" lang="en-US" sz="2800" b="0" i="0" u="none" strike="noStrike" kern="0" cap="none" spc="0" normalizeH="0" baseline="0" noProof="0" dirty="0">
                <a:ln>
                  <a:noFill/>
                </a:ln>
                <a:solidFill>
                  <a:prstClr val="black"/>
                </a:solidFill>
                <a:effectLst/>
                <a:uLnTx/>
                <a:uFillTx/>
                <a:latin typeface="Calibri"/>
                <a:cs typeface="Arial"/>
              </a:rPr>
              <a:t>is the major exporter of </a:t>
            </a:r>
            <a:r>
              <a:rPr lang="en-US" sz="2800" kern="0" dirty="0">
                <a:solidFill>
                  <a:prstClr val="black"/>
                </a:solidFill>
                <a:latin typeface="Calibri"/>
                <a:cs typeface="Arial"/>
              </a:rPr>
              <a:t>cumin</a:t>
            </a:r>
            <a:r>
              <a:rPr kumimoji="0" lang="en-US" sz="2800" b="0" i="0" u="none" strike="noStrike" kern="0" cap="none" spc="0" normalizeH="0" baseline="0" noProof="0" dirty="0">
                <a:ln>
                  <a:noFill/>
                </a:ln>
                <a:solidFill>
                  <a:prstClr val="black"/>
                </a:solidFill>
                <a:effectLst/>
                <a:uLnTx/>
                <a:uFillTx/>
                <a:latin typeface="Calibri"/>
                <a:cs typeface="Arial"/>
              </a:rPr>
              <a:t> to the US, followed by </a:t>
            </a:r>
            <a:r>
              <a:rPr lang="en-US" sz="2800" kern="0" dirty="0">
                <a:solidFill>
                  <a:prstClr val="black"/>
                </a:solidFill>
                <a:latin typeface="Calibri"/>
                <a:cs typeface="Arial"/>
              </a:rPr>
              <a:t>Turkey</a:t>
            </a:r>
            <a:r>
              <a:rPr kumimoji="0" lang="en-US" sz="2800" b="0" i="0" u="none" strike="noStrike" kern="0" cap="none" spc="0" normalizeH="0" baseline="0" noProof="0" dirty="0">
                <a:ln>
                  <a:noFill/>
                </a:ln>
                <a:solidFill>
                  <a:prstClr val="black"/>
                </a:solidFill>
                <a:effectLst/>
                <a:uLnTx/>
                <a:uFillTx/>
                <a:latin typeface="Calibri"/>
                <a:cs typeface="Arial"/>
              </a:rPr>
              <a:t>, United Arab Emirates, Egypt and Bangladesh.</a:t>
            </a:r>
            <a:endParaRPr kumimoji="0" sz="6400" b="0" i="0" u="none" strike="noStrike" kern="0" cap="none" spc="0" normalizeH="0" baseline="0" noProof="0" dirty="0">
              <a:ln>
                <a:noFill/>
              </a:ln>
              <a:solidFill>
                <a:prstClr val="black"/>
              </a:solidFill>
              <a:effectLst/>
              <a:uLnTx/>
              <a:uFillTx/>
              <a:latin typeface="Calibri"/>
              <a:cs typeface="Arial"/>
            </a:endParaRPr>
          </a:p>
          <a:p>
            <a:pPr marL="352425" marR="0" lvl="0" indent="-352425" algn="just" defTabSz="1828800" eaLnBrk="1" fontAlgn="auto" latinLnBrk="0" hangingPunct="1">
              <a:lnSpc>
                <a:spcPct val="100000"/>
              </a:lnSpc>
              <a:spcBef>
                <a:spcPts val="0"/>
              </a:spcBef>
              <a:spcAft>
                <a:spcPts val="400"/>
              </a:spcAft>
              <a:buClr>
                <a:prstClr val="black"/>
              </a:buClr>
              <a:buSzPct val="120000"/>
              <a:buFont typeface="Arial"/>
              <a:buChar char="•"/>
              <a:tabLst>
                <a:tab pos="228600" algn="l"/>
              </a:tabLst>
              <a:defRPr/>
            </a:pPr>
            <a:r>
              <a:rPr kumimoji="0" lang="en-US" sz="2800" b="0" i="0" u="none" strike="noStrike" kern="0" cap="none" spc="0" normalizeH="0" baseline="0" noProof="0" dirty="0">
                <a:ln>
                  <a:noFill/>
                </a:ln>
                <a:solidFill>
                  <a:prstClr val="black"/>
                </a:solidFill>
                <a:effectLst/>
                <a:uLnTx/>
                <a:uFillTx/>
                <a:latin typeface="Calibri"/>
                <a:cs typeface="Arial"/>
              </a:rPr>
              <a:t>In 2024, India exported approximately 44 thousand tons of </a:t>
            </a:r>
            <a:r>
              <a:rPr lang="en-US" sz="2800" kern="0" dirty="0">
                <a:solidFill>
                  <a:prstClr val="black"/>
                </a:solidFill>
                <a:latin typeface="Calibri"/>
                <a:cs typeface="Arial"/>
              </a:rPr>
              <a:t>cumin</a:t>
            </a:r>
            <a:r>
              <a:rPr kumimoji="0" lang="en-US" sz="2800" b="0" i="0" u="none" strike="noStrike" kern="0" cap="none" spc="0" normalizeH="0" baseline="0" noProof="0" dirty="0">
                <a:ln>
                  <a:noFill/>
                </a:ln>
                <a:solidFill>
                  <a:prstClr val="black"/>
                </a:solidFill>
                <a:effectLst/>
                <a:uLnTx/>
                <a:uFillTx/>
                <a:latin typeface="Calibri"/>
                <a:cs typeface="Arial"/>
              </a:rPr>
              <a:t>, around 92% of the total </a:t>
            </a:r>
            <a:r>
              <a:rPr lang="en-US" sz="2800" kern="0" dirty="0">
                <a:solidFill>
                  <a:prstClr val="black"/>
                </a:solidFill>
                <a:latin typeface="Calibri"/>
                <a:cs typeface="Arial"/>
              </a:rPr>
              <a:t>cumin</a:t>
            </a:r>
            <a:r>
              <a:rPr kumimoji="0" lang="en-US" sz="2800" b="0" i="0" u="none" strike="noStrike" kern="0" cap="none" spc="0" normalizeH="0" baseline="0" noProof="0" dirty="0">
                <a:ln>
                  <a:noFill/>
                </a:ln>
                <a:solidFill>
                  <a:prstClr val="black"/>
                </a:solidFill>
                <a:effectLst/>
                <a:uLnTx/>
                <a:uFillTx/>
                <a:latin typeface="Calibri"/>
                <a:cs typeface="Arial"/>
              </a:rPr>
              <a:t> imported to the US.</a:t>
            </a:r>
            <a:endParaRPr kumimoji="0" sz="6400" b="0" i="0" u="none" strike="noStrike" kern="0" cap="none" spc="0" normalizeH="0" baseline="0" noProof="0" dirty="0">
              <a:ln>
                <a:noFill/>
              </a:ln>
              <a:solidFill>
                <a:prstClr val="black"/>
              </a:solidFill>
              <a:effectLst/>
              <a:uLnTx/>
              <a:uFillTx/>
              <a:latin typeface="Calibri"/>
              <a:cs typeface="Arial"/>
            </a:endParaRPr>
          </a:p>
          <a:p>
            <a:pPr marL="352425" marR="0" lvl="0" indent="-352425" algn="just" defTabSz="1828800" eaLnBrk="1" fontAlgn="auto" latinLnBrk="0" hangingPunct="1">
              <a:lnSpc>
                <a:spcPct val="100000"/>
              </a:lnSpc>
              <a:spcBef>
                <a:spcPts val="0"/>
              </a:spcBef>
              <a:spcAft>
                <a:spcPts val="400"/>
              </a:spcAft>
              <a:buClr>
                <a:prstClr val="black"/>
              </a:buClr>
              <a:buSzPct val="120000"/>
              <a:buFont typeface="Arial"/>
              <a:buChar char="•"/>
              <a:tabLst>
                <a:tab pos="228600" algn="l"/>
              </a:tabLst>
              <a:defRPr/>
            </a:pPr>
            <a:r>
              <a:rPr kumimoji="0" lang="en-US" sz="2800" b="0" i="0" u="none" strike="noStrike" kern="0" cap="none" spc="0" normalizeH="0" baseline="0" noProof="0" dirty="0">
                <a:ln>
                  <a:noFill/>
                </a:ln>
                <a:solidFill>
                  <a:prstClr val="black"/>
                </a:solidFill>
                <a:effectLst/>
                <a:uLnTx/>
                <a:uFillTx/>
                <a:latin typeface="Calibri"/>
                <a:cs typeface="Arial"/>
              </a:rPr>
              <a:t>The US depends mainly on India, to meet the domestic demand of Cumin.</a:t>
            </a:r>
            <a:endParaRPr kumimoji="0" sz="6400" b="0" i="0" u="none" strike="noStrike" kern="0" cap="none" spc="0" normalizeH="0" baseline="0" noProof="0" dirty="0">
              <a:ln>
                <a:noFill/>
              </a:ln>
              <a:solidFill>
                <a:prstClr val="black"/>
              </a:solidFill>
              <a:effectLst/>
              <a:uLnTx/>
              <a:uFillTx/>
              <a:latin typeface="Calibri"/>
              <a:cs typeface="Arial"/>
            </a:endParaRPr>
          </a:p>
          <a:p>
            <a:pPr marL="0" marR="0" lvl="0" indent="0" algn="l" defTabSz="1828800" eaLnBrk="1" fontAlgn="auto" latinLnBrk="0" hangingPunct="1">
              <a:lnSpc>
                <a:spcPct val="100000"/>
              </a:lnSpc>
              <a:spcBef>
                <a:spcPts val="0"/>
              </a:spcBef>
              <a:spcAft>
                <a:spcPts val="400"/>
              </a:spcAft>
              <a:buClr>
                <a:prstClr val="black"/>
              </a:buClr>
              <a:buSzPct val="120000"/>
              <a:buNone/>
              <a:tabLst>
                <a:tab pos="228600" algn="l"/>
              </a:tabLst>
              <a:defRPr/>
            </a:pPr>
            <a:endParaRPr kumimoji="0" sz="2800" b="0" i="0" u="none" strike="noStrike" kern="0" cap="none" spc="0" normalizeH="0" baseline="0" noProof="0" dirty="0">
              <a:ln>
                <a:noFill/>
              </a:ln>
              <a:solidFill>
                <a:prstClr val="black"/>
              </a:solidFill>
              <a:effectLst/>
              <a:uLnTx/>
              <a:uFillTx/>
              <a:latin typeface="Calibri"/>
              <a:cs typeface="Arial"/>
            </a:endParaRPr>
          </a:p>
        </p:txBody>
      </p:sp>
      <p:graphicFrame>
        <p:nvGraphicFramePr>
          <p:cNvPr id="2" name="Chart 1">
            <a:extLst>
              <a:ext uri="{FF2B5EF4-FFF2-40B4-BE49-F238E27FC236}">
                <a16:creationId xmlns:a16="http://schemas.microsoft.com/office/drawing/2014/main" id="{FDC722A5-B4C6-A6D3-D5C3-3A3179E3030F}"/>
              </a:ext>
            </a:extLst>
          </p:cNvPr>
          <p:cNvGraphicFramePr>
            <a:graphicFrameLocks/>
          </p:cNvGraphicFramePr>
          <p:nvPr/>
        </p:nvGraphicFramePr>
        <p:xfrm>
          <a:off x="9372600" y="837423"/>
          <a:ext cx="8710246" cy="65873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4947570B-B5FF-73B4-99FE-B88D96062DE6}"/>
              </a:ext>
            </a:extLst>
          </p:cNvPr>
          <p:cNvGraphicFramePr>
            <a:graphicFrameLocks/>
          </p:cNvGraphicFramePr>
          <p:nvPr>
            <p:extLst>
              <p:ext uri="{D42A27DB-BD31-4B8C-83A1-F6EECF244321}">
                <p14:modId xmlns:p14="http://schemas.microsoft.com/office/powerpoint/2010/main" val="2502875254"/>
              </p:ext>
            </p:extLst>
          </p:nvPr>
        </p:nvGraphicFramePr>
        <p:xfrm>
          <a:off x="0" y="870760"/>
          <a:ext cx="9372600" cy="6553976"/>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le 3"/>
          <p:cNvSpPr>
            <a:spLocks noGrp="1"/>
          </p:cNvSpPr>
          <p:nvPr>
            <p:ph type="title"/>
          </p:nvPr>
        </p:nvSpPr>
        <p:spPr bwMode="auto"/>
        <p:txBody>
          <a:bodyPr/>
          <a:lstStyle/>
          <a:p>
            <a:pPr algn="l">
              <a:defRPr/>
            </a:pPr>
            <a:r>
              <a:rPr lang="en-IN" b="1"/>
              <a:t>US Reciprocal Tariff Impact</a:t>
            </a:r>
            <a:endParaRPr/>
          </a:p>
        </p:txBody>
      </p:sp>
      <p:sp>
        <p:nvSpPr>
          <p:cNvPr id="5" name="Slide Number Placeholder 4"/>
          <p:cNvSpPr>
            <a:spLocks noGrp="1"/>
          </p:cNvSpPr>
          <p:nvPr>
            <p:ph type="sldNum" sz="quarter" idx="13"/>
          </p:nvPr>
        </p:nvSpPr>
        <p:spPr bwMode="auto"/>
        <p:txBody>
          <a:bodyPr/>
          <a:lstStyle/>
          <a:p>
            <a:pPr marL="0" marR="0" lvl="0" indent="0" algn="ctr" defTabSz="1828800" eaLnBrk="1" fontAlgn="auto" latinLnBrk="0" hangingPunct="1">
              <a:lnSpc>
                <a:spcPct val="100000"/>
              </a:lnSpc>
              <a:spcBef>
                <a:spcPts val="0"/>
              </a:spcBef>
              <a:spcAft>
                <a:spcPts val="0"/>
              </a:spcAft>
              <a:buClrTx/>
              <a:buSzTx/>
              <a:buFontTx/>
              <a:buNone/>
              <a:tabLst/>
              <a:defRPr/>
            </a:pPr>
            <a:fld id="{FB5E8CF1-F1C4-4DE0-9B76-EA0AB84434FE}" type="slidenum">
              <a:rPr kumimoji="0" lang="en-US" sz="2400" b="0" i="0" u="none" strike="noStrike" kern="0" cap="none" spc="0" normalizeH="0" baseline="0" noProof="0">
                <a:ln>
                  <a:noFill/>
                </a:ln>
                <a:solidFill>
                  <a:prstClr val="white"/>
                </a:solidFill>
                <a:effectLst/>
                <a:uLnTx/>
                <a:uFillTx/>
                <a:latin typeface="Calibri"/>
                <a:cs typeface="Arial"/>
              </a:rPr>
              <a:pPr marL="0" marR="0" lvl="0" indent="0" algn="ctr" defTabSz="1828800" eaLnBrk="1" fontAlgn="auto" latinLnBrk="0" hangingPunct="1">
                <a:lnSpc>
                  <a:spcPct val="100000"/>
                </a:lnSpc>
                <a:spcBef>
                  <a:spcPts val="0"/>
                </a:spcBef>
                <a:spcAft>
                  <a:spcPts val="0"/>
                </a:spcAft>
                <a:buClrTx/>
                <a:buSzTx/>
                <a:buFontTx/>
                <a:buNone/>
                <a:tabLst/>
                <a:defRPr/>
              </a:pPr>
              <a:t>9</a:t>
            </a:fld>
            <a:endParaRPr kumimoji="0" lang="en-US" sz="2400" b="0" i="0" u="none" strike="noStrike" kern="0" cap="none" spc="0" normalizeH="0" baseline="0" noProof="0">
              <a:ln>
                <a:noFill/>
              </a:ln>
              <a:solidFill>
                <a:prstClr val="white"/>
              </a:solidFill>
              <a:effectLst/>
              <a:uLnTx/>
              <a:uFillTx/>
              <a:latin typeface="Calibri"/>
              <a:cs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1237337761"/>
              </p:ext>
            </p:extLst>
          </p:nvPr>
        </p:nvGraphicFramePr>
        <p:xfrm>
          <a:off x="0" y="694744"/>
          <a:ext cx="18288000" cy="9582731"/>
        </p:xfrm>
        <a:graphic>
          <a:graphicData uri="http://schemas.openxmlformats.org/drawingml/2006/table">
            <a:tbl>
              <a:tblPr firstRow="1" firstCol="1" bandRow="1">
                <a:tableStyleId>{93296810-A885-4BE3-A3E7-6D5BEEA58F35}</a:tableStyleId>
              </a:tblPr>
              <a:tblGrid>
                <a:gridCol w="3099048">
                  <a:extLst>
                    <a:ext uri="{9D8B030D-6E8A-4147-A177-3AD203B41FA5}">
                      <a16:colId xmlns:a16="http://schemas.microsoft.com/office/drawing/2014/main" val="20000"/>
                    </a:ext>
                  </a:extLst>
                </a:gridCol>
                <a:gridCol w="2252956">
                  <a:extLst>
                    <a:ext uri="{9D8B030D-6E8A-4147-A177-3AD203B41FA5}">
                      <a16:colId xmlns:a16="http://schemas.microsoft.com/office/drawing/2014/main" val="20001"/>
                    </a:ext>
                  </a:extLst>
                </a:gridCol>
                <a:gridCol w="2358766">
                  <a:extLst>
                    <a:ext uri="{9D8B030D-6E8A-4147-A177-3AD203B41FA5}">
                      <a16:colId xmlns:a16="http://schemas.microsoft.com/office/drawing/2014/main" val="20002"/>
                    </a:ext>
                  </a:extLst>
                </a:gridCol>
                <a:gridCol w="2083393">
                  <a:extLst>
                    <a:ext uri="{9D8B030D-6E8A-4147-A177-3AD203B41FA5}">
                      <a16:colId xmlns:a16="http://schemas.microsoft.com/office/drawing/2014/main" val="20003"/>
                    </a:ext>
                  </a:extLst>
                </a:gridCol>
                <a:gridCol w="8493837">
                  <a:extLst>
                    <a:ext uri="{9D8B030D-6E8A-4147-A177-3AD203B41FA5}">
                      <a16:colId xmlns:a16="http://schemas.microsoft.com/office/drawing/2014/main" val="20004"/>
                    </a:ext>
                  </a:extLst>
                </a:gridCol>
              </a:tblGrid>
              <a:tr h="1819426">
                <a:tc rowSpan="2">
                  <a:txBody>
                    <a:bodyPr/>
                    <a:lstStyle/>
                    <a:p>
                      <a:pPr marL="0" marR="0" algn="ctr">
                        <a:lnSpc>
                          <a:spcPct val="114999"/>
                        </a:lnSpc>
                        <a:spcAft>
                          <a:spcPts val="800"/>
                        </a:spcAft>
                        <a:buNone/>
                        <a:defRPr/>
                      </a:pPr>
                      <a:r>
                        <a:rPr lang="en-US" sz="2400" dirty="0">
                          <a:latin typeface="Aptos"/>
                          <a:ea typeface="Aptos"/>
                          <a:cs typeface="Times New Roman"/>
                        </a:rPr>
                        <a:t>Cumin </a:t>
                      </a:r>
                    </a:p>
                    <a:p>
                      <a:pPr marL="0" marR="0" algn="ctr">
                        <a:lnSpc>
                          <a:spcPct val="114999"/>
                        </a:lnSpc>
                        <a:spcAft>
                          <a:spcPts val="800"/>
                        </a:spcAft>
                        <a:buNone/>
                        <a:defRPr/>
                      </a:pPr>
                      <a:r>
                        <a:rPr lang="en-US" sz="2400" dirty="0">
                          <a:latin typeface="Aptos"/>
                          <a:ea typeface="Aptos"/>
                          <a:cs typeface="Times New Roman"/>
                        </a:rPr>
                        <a:t>neither crushed nor ground</a:t>
                      </a:r>
                    </a:p>
                  </a:txBody>
                  <a:tcPr marL="68580" marR="68580" marT="0" marB="0" anchor="ctr"/>
                </a:tc>
                <a:tc>
                  <a:txBody>
                    <a:bodyPr/>
                    <a:lstStyle/>
                    <a:p>
                      <a:pPr algn="ctr">
                        <a:defRPr/>
                      </a:pPr>
                      <a:r>
                        <a:rPr lang="en-US" sz="2400" b="1" dirty="0">
                          <a:solidFill>
                            <a:schemeClr val="lt1"/>
                          </a:solidFill>
                          <a:latin typeface="Calibri"/>
                          <a:ea typeface="Arial"/>
                          <a:cs typeface="Arial"/>
                        </a:rPr>
                        <a:t> Quantity  of Cumin Imported by US (T)</a:t>
                      </a:r>
                      <a:endParaRPr dirty="0"/>
                    </a:p>
                  </a:txBody>
                  <a:tcPr anchor="ctr"/>
                </a:tc>
                <a:tc rowSpan="2">
                  <a:txBody>
                    <a:bodyPr/>
                    <a:lstStyle/>
                    <a:p>
                      <a:pPr marL="0" marR="0" algn="ctr">
                        <a:lnSpc>
                          <a:spcPct val="114999"/>
                        </a:lnSpc>
                        <a:spcAft>
                          <a:spcPts val="800"/>
                        </a:spcAft>
                        <a:buNone/>
                        <a:defRPr/>
                      </a:pPr>
                      <a:r>
                        <a:rPr lang="en-US" sz="2400" dirty="0">
                          <a:solidFill>
                            <a:schemeClr val="bg1"/>
                          </a:solidFill>
                          <a:latin typeface="Aptos"/>
                          <a:ea typeface="Aptos"/>
                          <a:cs typeface="Times New Roman"/>
                        </a:rPr>
                        <a:t>Proposed New US Tariff (</a:t>
                      </a:r>
                      <a:r>
                        <a:rPr lang="en-US" sz="2400" dirty="0"/>
                        <a:t>Reciprocated)</a:t>
                      </a:r>
                      <a:endParaRPr lang="en-US" sz="2400" dirty="0">
                        <a:solidFill>
                          <a:schemeClr val="bg1"/>
                        </a:solidFill>
                        <a:latin typeface="Aptos"/>
                        <a:ea typeface="Aptos"/>
                        <a:cs typeface="Times New Roman"/>
                      </a:endParaRPr>
                    </a:p>
                  </a:txBody>
                  <a:tcPr marL="68580" marR="68580" marT="0" marB="0" anchor="ctr"/>
                </a:tc>
                <a:tc rowSpan="2">
                  <a:txBody>
                    <a:bodyPr/>
                    <a:lstStyle/>
                    <a:p>
                      <a:pPr marL="0" marR="0" algn="ctr">
                        <a:lnSpc>
                          <a:spcPct val="114999"/>
                        </a:lnSpc>
                        <a:spcAft>
                          <a:spcPts val="800"/>
                        </a:spcAft>
                        <a:buNone/>
                        <a:defRPr/>
                      </a:pPr>
                      <a:r>
                        <a:rPr lang="en-US" sz="2400" dirty="0"/>
                        <a:t>Retaliatory Tax- Likely from other countries</a:t>
                      </a:r>
                      <a:endParaRPr lang="en-US" sz="2400" dirty="0">
                        <a:solidFill>
                          <a:schemeClr val="bg1"/>
                        </a:solidFill>
                        <a:latin typeface="Aptos"/>
                        <a:ea typeface="Aptos"/>
                        <a:cs typeface="Times New Roman"/>
                      </a:endParaRPr>
                    </a:p>
                  </a:txBody>
                  <a:tcPr marL="68580" marR="68580" marT="0" marB="0" anchor="ctr"/>
                </a:tc>
                <a:tc rowSpan="2">
                  <a:txBody>
                    <a:bodyPr/>
                    <a:lstStyle/>
                    <a:p>
                      <a:pPr marL="0" marR="0" algn="ctr">
                        <a:lnSpc>
                          <a:spcPct val="114999"/>
                        </a:lnSpc>
                        <a:spcAft>
                          <a:spcPts val="800"/>
                        </a:spcAft>
                        <a:buNone/>
                        <a:defRPr/>
                      </a:pPr>
                      <a:r>
                        <a:rPr lang="en-US" sz="3200" dirty="0">
                          <a:solidFill>
                            <a:schemeClr val="bg1"/>
                          </a:solidFill>
                        </a:rPr>
                        <a:t>Impact on Cumin Prices</a:t>
                      </a:r>
                      <a:endParaRPr lang="en-US" sz="3200" dirty="0">
                        <a:solidFill>
                          <a:schemeClr val="bg1"/>
                        </a:solidFill>
                        <a:latin typeface="Aptos"/>
                        <a:ea typeface="Aptos"/>
                        <a:cs typeface="Times New Roman"/>
                      </a:endParaRPr>
                    </a:p>
                  </a:txBody>
                  <a:tcPr marL="68580" marR="68580" marT="0" marB="0" anchor="ctr"/>
                </a:tc>
                <a:extLst>
                  <a:ext uri="{0D108BD9-81ED-4DB2-BD59-A6C34878D82A}">
                    <a16:rowId xmlns:a16="http://schemas.microsoft.com/office/drawing/2014/main" val="10000"/>
                  </a:ext>
                </a:extLst>
              </a:tr>
              <a:tr h="650487">
                <a:tc vMerge="1">
                  <a:txBody>
                    <a:bodyPr/>
                    <a:lstStyle/>
                    <a:p>
                      <a:pPr>
                        <a:defRPr/>
                      </a:pPr>
                      <a:endParaRPr lang="en-US"/>
                    </a:p>
                  </a:txBody>
                  <a:tcPr/>
                </a:tc>
                <a:tc>
                  <a:txBody>
                    <a:bodyPr/>
                    <a:lstStyle/>
                    <a:p>
                      <a:pPr marL="0" marR="0" algn="ctr">
                        <a:lnSpc>
                          <a:spcPct val="114999"/>
                        </a:lnSpc>
                        <a:spcAft>
                          <a:spcPts val="800"/>
                        </a:spcAft>
                        <a:buNone/>
                        <a:defRPr/>
                      </a:pPr>
                      <a:r>
                        <a:rPr lang="en-US" sz="3600" b="1"/>
                        <a:t>2024 </a:t>
                      </a:r>
                      <a:endParaRPr lang="en-US" sz="3600" b="1">
                        <a:latin typeface="Aptos"/>
                        <a:ea typeface="Aptos"/>
                        <a:cs typeface="Times New Roman"/>
                      </a:endParaRPr>
                    </a:p>
                  </a:txBody>
                  <a:tcPr marL="68580" marR="68580" marT="0" marB="0" anchor="ctr"/>
                </a:tc>
                <a:tc vMerge="1">
                  <a:txBody>
                    <a:bodyPr/>
                    <a:lstStyle/>
                    <a:p>
                      <a:pPr>
                        <a:defRPr/>
                      </a:pPr>
                      <a:endParaRPr lang="en-US"/>
                    </a:p>
                  </a:txBody>
                  <a:tcPr/>
                </a:tc>
                <a:tc vMerge="1">
                  <a:txBody>
                    <a:bodyPr/>
                    <a:lstStyle/>
                    <a:p>
                      <a:pPr>
                        <a:defRPr/>
                      </a:pPr>
                      <a:endParaRPr lang="en-US"/>
                    </a:p>
                  </a:txBody>
                  <a:tcPr/>
                </a:tc>
                <a:tc vMerge="1">
                  <a:txBody>
                    <a:bodyPr/>
                    <a:lstStyle/>
                    <a:p>
                      <a:pPr>
                        <a:defRPr/>
                      </a:pPr>
                      <a:endParaRPr lang="en-US"/>
                    </a:p>
                  </a:txBody>
                  <a:tcPr/>
                </a:tc>
                <a:extLst>
                  <a:ext uri="{0D108BD9-81ED-4DB2-BD59-A6C34878D82A}">
                    <a16:rowId xmlns:a16="http://schemas.microsoft.com/office/drawing/2014/main" val="10001"/>
                  </a:ext>
                </a:extLst>
              </a:tr>
              <a:tr h="1105304">
                <a:tc>
                  <a:txBody>
                    <a:bodyPr/>
                    <a:lstStyle/>
                    <a:p>
                      <a:pPr marL="0" marR="0" algn="ctr">
                        <a:lnSpc>
                          <a:spcPct val="114999"/>
                        </a:lnSpc>
                        <a:spcAft>
                          <a:spcPts val="800"/>
                        </a:spcAft>
                        <a:buNone/>
                        <a:defRPr/>
                      </a:pPr>
                      <a:r>
                        <a:rPr lang="en-US" sz="2800" b="0" dirty="0">
                          <a:solidFill>
                            <a:schemeClr val="tx1"/>
                          </a:solidFill>
                          <a:latin typeface="Aptos"/>
                          <a:cs typeface="Times New Roman"/>
                        </a:rPr>
                        <a:t>India</a:t>
                      </a:r>
                      <a:endParaRPr sz="2800" dirty="0">
                        <a:solidFill>
                          <a:schemeClr val="tx1"/>
                        </a:solidFill>
                      </a:endParaRPr>
                    </a:p>
                  </a:txBody>
                  <a:tcPr marL="68580" marR="68580" marT="0" marB="0" anchor="ctr">
                    <a:gradFill>
                      <a:gsLst>
                        <a:gs pos="39000">
                          <a:schemeClr val="accent5">
                            <a:lumMod val="60000"/>
                            <a:lumOff val="40000"/>
                          </a:schemeClr>
                        </a:gs>
                        <a:gs pos="93000">
                          <a:schemeClr val="accent3"/>
                        </a:gs>
                        <a:gs pos="100000">
                          <a:schemeClr val="accent4">
                            <a:lumMod val="20000"/>
                            <a:lumOff val="80000"/>
                          </a:schemeClr>
                        </a:gs>
                      </a:gsLst>
                      <a:path path="circle"/>
                    </a:gradFill>
                  </a:tcPr>
                </a:tc>
                <a:tc>
                  <a:txBody>
                    <a:bodyPr/>
                    <a:lstStyle/>
                    <a:p>
                      <a:pPr algn="ctr" fontAlgn="b"/>
                      <a:r>
                        <a:rPr lang="en-US" sz="2800" b="0" i="0" u="none" strike="noStrike" dirty="0">
                          <a:solidFill>
                            <a:schemeClr val="tx1"/>
                          </a:solidFill>
                          <a:effectLst/>
                          <a:latin typeface="Aptos Narrow" panose="020B0004020202020204" pitchFamily="34" charset="0"/>
                        </a:rPr>
                        <a:t>44874</a:t>
                      </a:r>
                    </a:p>
                  </a:txBody>
                  <a:tcPr marL="6350" marR="6350" marT="6350" marB="0" anchor="ctr"/>
                </a:tc>
                <a:tc>
                  <a:txBody>
                    <a:bodyPr/>
                    <a:lstStyle/>
                    <a:p>
                      <a:pPr marL="0" marR="0" algn="ctr">
                        <a:lnSpc>
                          <a:spcPct val="100000"/>
                        </a:lnSpc>
                        <a:spcAft>
                          <a:spcPts val="800"/>
                        </a:spcAft>
                        <a:buNone/>
                        <a:defRPr/>
                      </a:pPr>
                      <a:r>
                        <a:rPr lang="en-US" sz="2800" dirty="0">
                          <a:solidFill>
                            <a:schemeClr val="tx1"/>
                          </a:solidFill>
                          <a:latin typeface="Aptos"/>
                          <a:cs typeface="Times New Roman"/>
                        </a:rPr>
                        <a:t>26%</a:t>
                      </a:r>
                      <a:endParaRPr sz="2800" dirty="0">
                        <a:solidFill>
                          <a:schemeClr val="tx1"/>
                        </a:solidFill>
                      </a:endParaRPr>
                    </a:p>
                  </a:txBody>
                  <a:tcPr marL="68580" marR="68580" marT="0" marB="0" anchor="ctr"/>
                </a:tc>
                <a:tc>
                  <a:txBody>
                    <a:bodyPr/>
                    <a:lstStyle/>
                    <a:p>
                      <a:pPr marL="0" marR="0" algn="ctr">
                        <a:lnSpc>
                          <a:spcPct val="100000"/>
                        </a:lnSpc>
                        <a:spcAft>
                          <a:spcPts val="800"/>
                        </a:spcAft>
                        <a:buNone/>
                        <a:defRPr/>
                      </a:pPr>
                      <a:r>
                        <a:rPr lang="en-US" sz="2800" dirty="0">
                          <a:solidFill>
                            <a:schemeClr val="tx1"/>
                          </a:solidFill>
                          <a:latin typeface="Aptos"/>
                          <a:ea typeface="Aptos"/>
                          <a:cs typeface="Times New Roman"/>
                        </a:rPr>
                        <a:t>52%</a:t>
                      </a:r>
                      <a:endParaRPr sz="2800" dirty="0">
                        <a:solidFill>
                          <a:schemeClr val="tx1"/>
                        </a:solidFill>
                      </a:endParaRPr>
                    </a:p>
                  </a:txBody>
                  <a:tcPr marL="68580" marR="68580" marT="0" marB="0" anchor="ctr"/>
                </a:tc>
                <a:tc rowSpan="7">
                  <a:txBody>
                    <a:bodyPr/>
                    <a:lstStyle/>
                    <a:p>
                      <a:pPr marL="571500" indent="-571500" algn="just">
                        <a:buFont typeface="Arial" panose="020B0604020202020204" pitchFamily="34" charset="0"/>
                        <a:buChar char="•"/>
                      </a:pPr>
                      <a:r>
                        <a:rPr lang="en-US" sz="2800" dirty="0">
                          <a:solidFill>
                            <a:schemeClr val="dk1"/>
                          </a:solidFill>
                          <a:effectLst/>
                          <a:latin typeface="+mn-lt"/>
                          <a:ea typeface="+mn-ea"/>
                          <a:cs typeface="+mn-cs"/>
                        </a:rPr>
                        <a:t>The combination of high US tariffs and the absence of domestic cumin production will tighten global cumin supplies and push up cumin in the United States.</a:t>
                      </a:r>
                    </a:p>
                    <a:p>
                      <a:pPr marL="0" indent="0" algn="just">
                        <a:buFont typeface="Arial" panose="020B0604020202020204" pitchFamily="34" charset="0"/>
                        <a:buNone/>
                      </a:pPr>
                      <a:endParaRPr lang="en-US" sz="2800" dirty="0">
                        <a:solidFill>
                          <a:schemeClr val="dk1"/>
                        </a:solidFill>
                        <a:effectLst/>
                        <a:latin typeface="+mn-lt"/>
                        <a:ea typeface="+mn-ea"/>
                        <a:cs typeface="+mn-cs"/>
                      </a:endParaRPr>
                    </a:p>
                    <a:p>
                      <a:pPr marL="571500" marR="0" lvl="0" indent="-571500" algn="just" defTabSz="18288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chemeClr val="dk1"/>
                          </a:solidFill>
                          <a:effectLst/>
                          <a:latin typeface="+mn-lt"/>
                          <a:ea typeface="+mn-ea"/>
                          <a:cs typeface="+mn-cs"/>
                        </a:rPr>
                        <a:t>India, with a 26% tariff, has an opportunity to expand but is constrained by high </a:t>
                      </a:r>
                      <a:r>
                        <a:rPr lang="en-US" sz="2800">
                          <a:solidFill>
                            <a:schemeClr val="dk1"/>
                          </a:solidFill>
                          <a:effectLst/>
                          <a:latin typeface="+mn-lt"/>
                          <a:ea typeface="+mn-ea"/>
                          <a:cs typeface="+mn-cs"/>
                        </a:rPr>
                        <a:t>domestic demand.</a:t>
                      </a:r>
                      <a:endParaRPr lang="en-US" sz="2800" dirty="0">
                        <a:effectLst/>
                      </a:endParaRPr>
                    </a:p>
                    <a:p>
                      <a:pPr algn="just"/>
                      <a:endParaRPr lang="en-US" dirty="0">
                        <a:effectLst/>
                      </a:endParaRPr>
                    </a:p>
                  </a:txBody>
                  <a:tcPr marL="68580" marR="68580" marT="0" marB="0" anchor="ctr"/>
                </a:tc>
                <a:extLst>
                  <a:ext uri="{0D108BD9-81ED-4DB2-BD59-A6C34878D82A}">
                    <a16:rowId xmlns:a16="http://schemas.microsoft.com/office/drawing/2014/main" val="10002"/>
                  </a:ext>
                </a:extLst>
              </a:tr>
              <a:tr h="1033460">
                <a:tc>
                  <a:txBody>
                    <a:bodyPr/>
                    <a:lstStyle/>
                    <a:p>
                      <a:pPr algn="ctr" fontAlgn="b"/>
                      <a:r>
                        <a:rPr lang="en-US" sz="2800" b="0" i="0" u="none" strike="noStrike" dirty="0">
                          <a:solidFill>
                            <a:schemeClr val="tx1"/>
                          </a:solidFill>
                          <a:effectLst/>
                          <a:latin typeface="Aptos Narrow" panose="020B0004020202020204" pitchFamily="34" charset="0"/>
                        </a:rPr>
                        <a:t>Türkiye</a:t>
                      </a:r>
                    </a:p>
                  </a:txBody>
                  <a:tcPr marL="6350" marR="6350" marT="6350" marB="0" anchor="ctr">
                    <a:gradFill>
                      <a:gsLst>
                        <a:gs pos="39000">
                          <a:schemeClr val="accent5">
                            <a:lumMod val="60000"/>
                            <a:lumOff val="40000"/>
                          </a:schemeClr>
                        </a:gs>
                        <a:gs pos="93000">
                          <a:schemeClr val="accent3"/>
                        </a:gs>
                        <a:gs pos="100000">
                          <a:schemeClr val="accent4">
                            <a:lumMod val="20000"/>
                            <a:lumOff val="80000"/>
                          </a:schemeClr>
                        </a:gs>
                      </a:gsLst>
                      <a:path path="circle"/>
                    </a:gradFill>
                  </a:tcPr>
                </a:tc>
                <a:tc>
                  <a:txBody>
                    <a:bodyPr/>
                    <a:lstStyle/>
                    <a:p>
                      <a:pPr algn="ctr" fontAlgn="b"/>
                      <a:r>
                        <a:rPr lang="en-US" sz="2800" b="0" i="0" u="none" strike="noStrike" dirty="0">
                          <a:solidFill>
                            <a:schemeClr val="tx1"/>
                          </a:solidFill>
                          <a:effectLst/>
                          <a:latin typeface="Aptos Narrow" panose="020B0004020202020204" pitchFamily="34" charset="0"/>
                        </a:rPr>
                        <a:t>2696</a:t>
                      </a:r>
                    </a:p>
                  </a:txBody>
                  <a:tcPr marL="6350" marR="6350" marT="6350" marB="0" anchor="ctr"/>
                </a:tc>
                <a:tc>
                  <a:txBody>
                    <a:bodyPr/>
                    <a:lstStyle/>
                    <a:p>
                      <a:pPr marL="0" marR="0" lvl="0" indent="0" algn="ctr" defTabSz="1828800">
                        <a:lnSpc>
                          <a:spcPct val="100000"/>
                        </a:lnSpc>
                        <a:spcBef>
                          <a:spcPts val="0"/>
                        </a:spcBef>
                        <a:spcAft>
                          <a:spcPts val="800"/>
                        </a:spcAft>
                        <a:buClrTx/>
                        <a:buSzTx/>
                        <a:buFontTx/>
                        <a:buNone/>
                        <a:defRPr/>
                      </a:pPr>
                      <a:r>
                        <a:rPr lang="en-US" sz="2800" dirty="0">
                          <a:solidFill>
                            <a:schemeClr val="tx1"/>
                          </a:solidFill>
                          <a:latin typeface="Aptos"/>
                          <a:ea typeface="Aptos"/>
                          <a:cs typeface="Times New Roman"/>
                        </a:rPr>
                        <a:t>10%</a:t>
                      </a:r>
                      <a:endParaRPr sz="2800" dirty="0">
                        <a:solidFill>
                          <a:schemeClr val="tx1"/>
                        </a:solidFill>
                      </a:endParaRPr>
                    </a:p>
                  </a:txBody>
                  <a:tcPr marL="68580" marR="68580" marT="0" marB="0" anchor="ctr"/>
                </a:tc>
                <a:tc>
                  <a:txBody>
                    <a:bodyPr/>
                    <a:lstStyle/>
                    <a:p>
                      <a:pPr marL="0" marR="0" lvl="0" indent="0" algn="ctr" defTabSz="1828800">
                        <a:lnSpc>
                          <a:spcPct val="100000"/>
                        </a:lnSpc>
                        <a:spcBef>
                          <a:spcPts val="0"/>
                        </a:spcBef>
                        <a:spcAft>
                          <a:spcPts val="800"/>
                        </a:spcAft>
                        <a:buClrTx/>
                        <a:buSzTx/>
                        <a:buFontTx/>
                        <a:buNone/>
                        <a:defRPr/>
                      </a:pPr>
                      <a:r>
                        <a:rPr lang="en-US" sz="2800" dirty="0">
                          <a:solidFill>
                            <a:schemeClr val="tx1"/>
                          </a:solidFill>
                          <a:latin typeface="Aptos"/>
                          <a:ea typeface="Aptos"/>
                          <a:cs typeface="Times New Roman"/>
                        </a:rPr>
                        <a:t>10%</a:t>
                      </a:r>
                      <a:endParaRPr sz="2800" dirty="0">
                        <a:solidFill>
                          <a:schemeClr val="tx1"/>
                        </a:solidFill>
                      </a:endParaRPr>
                    </a:p>
                  </a:txBody>
                  <a:tcPr marL="68580" marR="68580" marT="0" marB="0" anchor="ctr"/>
                </a:tc>
                <a:tc vMerge="1">
                  <a:txBody>
                    <a:bodyPr/>
                    <a:lstStyle/>
                    <a:p>
                      <a:pPr marL="0" marR="0" lvl="0" indent="0" algn="ctr" defTabSz="1828800">
                        <a:lnSpc>
                          <a:spcPct val="114999"/>
                        </a:lnSpc>
                        <a:spcBef>
                          <a:spcPts val="0"/>
                        </a:spcBef>
                        <a:spcAft>
                          <a:spcPts val="800"/>
                        </a:spcAft>
                        <a:buClrTx/>
                        <a:buSzTx/>
                        <a:buFontTx/>
                        <a:buNone/>
                        <a:defRPr/>
                      </a:pPr>
                      <a:endParaRPr lang="en-US" sz="2000" b="0" i="0" u="none" strike="noStrike" cap="none" spc="0">
                        <a:ln>
                          <a:noFill/>
                        </a:ln>
                        <a:solidFill>
                          <a:srgbClr val="FF0000"/>
                        </a:solidFill>
                        <a:latin typeface="Aptos"/>
                        <a:ea typeface="Aptos"/>
                        <a:cs typeface="Times New Roman"/>
                      </a:endParaRPr>
                    </a:p>
                  </a:txBody>
                  <a:tcPr marL="68580" marR="68580" marT="0" marB="0" anchor="ctr"/>
                </a:tc>
                <a:extLst>
                  <a:ext uri="{0D108BD9-81ED-4DB2-BD59-A6C34878D82A}">
                    <a16:rowId xmlns:a16="http://schemas.microsoft.com/office/drawing/2014/main" val="10003"/>
                  </a:ext>
                </a:extLst>
              </a:tr>
              <a:tr h="953963">
                <a:tc>
                  <a:txBody>
                    <a:bodyPr/>
                    <a:lstStyle/>
                    <a:p>
                      <a:pPr algn="ctr" fontAlgn="b"/>
                      <a:r>
                        <a:rPr lang="en-US" sz="2800" b="0" i="0" u="none" strike="noStrike" dirty="0">
                          <a:solidFill>
                            <a:schemeClr val="tx1"/>
                          </a:solidFill>
                          <a:effectLst/>
                          <a:latin typeface="Aptos Narrow" panose="020B0004020202020204" pitchFamily="34" charset="0"/>
                        </a:rPr>
                        <a:t>United Arab Emirates</a:t>
                      </a:r>
                    </a:p>
                  </a:txBody>
                  <a:tcPr marL="6350" marR="6350" marT="6350" marB="0" anchor="ctr">
                    <a:gradFill>
                      <a:gsLst>
                        <a:gs pos="39000">
                          <a:schemeClr val="accent5">
                            <a:lumMod val="60000"/>
                            <a:lumOff val="40000"/>
                          </a:schemeClr>
                        </a:gs>
                        <a:gs pos="93000">
                          <a:schemeClr val="accent3"/>
                        </a:gs>
                        <a:gs pos="100000">
                          <a:schemeClr val="accent4">
                            <a:lumMod val="20000"/>
                            <a:lumOff val="80000"/>
                          </a:schemeClr>
                        </a:gs>
                      </a:gsLst>
                      <a:path path="circle"/>
                    </a:gradFill>
                  </a:tcPr>
                </a:tc>
                <a:tc>
                  <a:txBody>
                    <a:bodyPr/>
                    <a:lstStyle/>
                    <a:p>
                      <a:pPr algn="ctr" fontAlgn="b"/>
                      <a:r>
                        <a:rPr lang="en-US" sz="2800" b="0" i="0" u="none" strike="noStrike" dirty="0">
                          <a:solidFill>
                            <a:schemeClr val="tx1"/>
                          </a:solidFill>
                          <a:effectLst/>
                          <a:latin typeface="Aptos Narrow" panose="020B0004020202020204" pitchFamily="34" charset="0"/>
                        </a:rPr>
                        <a:t>561</a:t>
                      </a:r>
                    </a:p>
                  </a:txBody>
                  <a:tcPr marL="6350" marR="6350" marT="6350" marB="0" anchor="ctr"/>
                </a:tc>
                <a:tc>
                  <a:txBody>
                    <a:bodyPr/>
                    <a:lstStyle/>
                    <a:p>
                      <a:pPr marL="0" marR="0" lvl="0" indent="0" algn="ctr" defTabSz="1828800">
                        <a:lnSpc>
                          <a:spcPct val="100000"/>
                        </a:lnSpc>
                        <a:spcBef>
                          <a:spcPts val="0"/>
                        </a:spcBef>
                        <a:spcAft>
                          <a:spcPts val="800"/>
                        </a:spcAft>
                        <a:buClrTx/>
                        <a:buSzTx/>
                        <a:buFontTx/>
                        <a:buNone/>
                        <a:defRPr/>
                      </a:pPr>
                      <a:r>
                        <a:rPr lang="en-US" sz="2800" dirty="0">
                          <a:solidFill>
                            <a:schemeClr val="tx1"/>
                          </a:solidFill>
                          <a:latin typeface="Aptos"/>
                          <a:ea typeface="Aptos"/>
                          <a:cs typeface="Times New Roman"/>
                        </a:rPr>
                        <a:t>10%</a:t>
                      </a:r>
                      <a:endParaRPr sz="2800" dirty="0">
                        <a:solidFill>
                          <a:schemeClr val="tx1"/>
                        </a:solidFill>
                      </a:endParaRPr>
                    </a:p>
                  </a:txBody>
                  <a:tcPr marL="68580" marR="68580" marT="0" marB="0" anchor="ctr"/>
                </a:tc>
                <a:tc>
                  <a:txBody>
                    <a:bodyPr/>
                    <a:lstStyle/>
                    <a:p>
                      <a:pPr marL="0" marR="0" lvl="0" indent="0" algn="ctr" defTabSz="1828800">
                        <a:lnSpc>
                          <a:spcPct val="100000"/>
                        </a:lnSpc>
                        <a:spcBef>
                          <a:spcPts val="0"/>
                        </a:spcBef>
                        <a:spcAft>
                          <a:spcPts val="800"/>
                        </a:spcAft>
                        <a:buClrTx/>
                        <a:buSzTx/>
                        <a:buFontTx/>
                        <a:buNone/>
                        <a:defRPr/>
                      </a:pPr>
                      <a:r>
                        <a:rPr lang="en-US" sz="2800" dirty="0">
                          <a:solidFill>
                            <a:schemeClr val="tx1"/>
                          </a:solidFill>
                          <a:latin typeface="Aptos"/>
                          <a:ea typeface="Aptos"/>
                          <a:cs typeface="Times New Roman"/>
                        </a:rPr>
                        <a:t>10%</a:t>
                      </a:r>
                      <a:endParaRPr sz="2800" dirty="0">
                        <a:solidFill>
                          <a:schemeClr val="tx1"/>
                        </a:solidFill>
                      </a:endParaRPr>
                    </a:p>
                  </a:txBody>
                  <a:tcPr marL="68580" marR="68580" marT="0" marB="0" anchor="ctr"/>
                </a:tc>
                <a:tc vMerge="1">
                  <a:txBody>
                    <a:bodyPr/>
                    <a:lstStyle/>
                    <a:p>
                      <a:pPr marL="0" marR="0" lvl="0" indent="0" algn="ctr" defTabSz="1828800">
                        <a:lnSpc>
                          <a:spcPct val="114999"/>
                        </a:lnSpc>
                        <a:spcBef>
                          <a:spcPts val="0"/>
                        </a:spcBef>
                        <a:spcAft>
                          <a:spcPts val="800"/>
                        </a:spcAft>
                        <a:buClrTx/>
                        <a:buSzTx/>
                        <a:buFontTx/>
                        <a:buNone/>
                        <a:defRPr/>
                      </a:pPr>
                      <a:endParaRPr lang="en-US" sz="2000" b="0" i="0" u="none" strike="noStrike" cap="none" spc="0">
                        <a:ln>
                          <a:noFill/>
                        </a:ln>
                        <a:solidFill>
                          <a:srgbClr val="FF0000"/>
                        </a:solidFill>
                        <a:latin typeface="Aptos"/>
                        <a:ea typeface="Aptos"/>
                        <a:cs typeface="Times New Roman"/>
                      </a:endParaRPr>
                    </a:p>
                  </a:txBody>
                  <a:tcPr marL="68580" marR="68580" marT="0" marB="0" anchor="ctr"/>
                </a:tc>
                <a:extLst>
                  <a:ext uri="{0D108BD9-81ED-4DB2-BD59-A6C34878D82A}">
                    <a16:rowId xmlns:a16="http://schemas.microsoft.com/office/drawing/2014/main" val="10004"/>
                  </a:ext>
                </a:extLst>
              </a:tr>
              <a:tr h="1033460">
                <a:tc>
                  <a:txBody>
                    <a:bodyPr/>
                    <a:lstStyle/>
                    <a:p>
                      <a:pPr algn="ctr" fontAlgn="b"/>
                      <a:r>
                        <a:rPr lang="en-US" sz="2800" b="0" i="0" u="none" strike="noStrike" dirty="0">
                          <a:solidFill>
                            <a:schemeClr val="tx1"/>
                          </a:solidFill>
                          <a:effectLst/>
                          <a:latin typeface="Aptos Narrow" panose="020B0004020202020204" pitchFamily="34" charset="0"/>
                        </a:rPr>
                        <a:t>Egypt</a:t>
                      </a:r>
                    </a:p>
                  </a:txBody>
                  <a:tcPr marL="6350" marR="6350" marT="6350" marB="0" anchor="ctr">
                    <a:gradFill>
                      <a:gsLst>
                        <a:gs pos="39000">
                          <a:schemeClr val="accent5">
                            <a:lumMod val="60000"/>
                            <a:lumOff val="40000"/>
                          </a:schemeClr>
                        </a:gs>
                        <a:gs pos="93000">
                          <a:schemeClr val="accent3"/>
                        </a:gs>
                        <a:gs pos="100000">
                          <a:schemeClr val="accent4">
                            <a:lumMod val="20000"/>
                            <a:lumOff val="80000"/>
                          </a:schemeClr>
                        </a:gs>
                      </a:gsLst>
                      <a:path path="circle"/>
                    </a:gradFill>
                  </a:tcPr>
                </a:tc>
                <a:tc>
                  <a:txBody>
                    <a:bodyPr/>
                    <a:lstStyle/>
                    <a:p>
                      <a:pPr algn="ctr" fontAlgn="b"/>
                      <a:r>
                        <a:rPr lang="en-US" sz="2800" b="0" i="0" u="none" strike="noStrike" dirty="0">
                          <a:solidFill>
                            <a:schemeClr val="tx1"/>
                          </a:solidFill>
                          <a:effectLst/>
                          <a:latin typeface="Aptos Narrow" panose="020B0004020202020204" pitchFamily="34" charset="0"/>
                        </a:rPr>
                        <a:t>100</a:t>
                      </a:r>
                    </a:p>
                  </a:txBody>
                  <a:tcPr marL="6350" marR="6350" marT="6350" marB="0" anchor="ctr"/>
                </a:tc>
                <a:tc>
                  <a:txBody>
                    <a:bodyPr/>
                    <a:lstStyle/>
                    <a:p>
                      <a:pPr marL="0" marR="0" algn="ctr">
                        <a:lnSpc>
                          <a:spcPct val="100000"/>
                        </a:lnSpc>
                        <a:spcAft>
                          <a:spcPts val="800"/>
                        </a:spcAft>
                        <a:buNone/>
                        <a:defRPr/>
                      </a:pPr>
                      <a:r>
                        <a:rPr lang="en-US" sz="2800" dirty="0">
                          <a:solidFill>
                            <a:schemeClr val="tx1"/>
                          </a:solidFill>
                          <a:latin typeface="Aptos"/>
                          <a:cs typeface="Times New Roman"/>
                        </a:rPr>
                        <a:t>10%</a:t>
                      </a:r>
                      <a:endParaRPr sz="2800" dirty="0">
                        <a:solidFill>
                          <a:schemeClr val="tx1"/>
                        </a:solidFill>
                      </a:endParaRPr>
                    </a:p>
                  </a:txBody>
                  <a:tcPr marL="68580" marR="68580" marT="0" marB="0" anchor="ctr"/>
                </a:tc>
                <a:tc>
                  <a:txBody>
                    <a:bodyPr/>
                    <a:lstStyle/>
                    <a:p>
                      <a:pPr marL="0" marR="0" algn="ctr">
                        <a:lnSpc>
                          <a:spcPct val="100000"/>
                        </a:lnSpc>
                        <a:spcAft>
                          <a:spcPts val="800"/>
                        </a:spcAft>
                        <a:buNone/>
                        <a:defRPr/>
                      </a:pPr>
                      <a:r>
                        <a:rPr lang="en-US" sz="2800" dirty="0">
                          <a:solidFill>
                            <a:schemeClr val="tx1"/>
                          </a:solidFill>
                          <a:latin typeface="Aptos"/>
                          <a:cs typeface="Times New Roman"/>
                        </a:rPr>
                        <a:t>10%</a:t>
                      </a:r>
                      <a:endParaRPr sz="2800" dirty="0">
                        <a:solidFill>
                          <a:schemeClr val="tx1"/>
                        </a:solidFill>
                      </a:endParaRPr>
                    </a:p>
                  </a:txBody>
                  <a:tcPr marL="68580" marR="68580" marT="0" marB="0" anchor="ctr"/>
                </a:tc>
                <a:tc vMerge="1">
                  <a:txBody>
                    <a:bodyPr/>
                    <a:lstStyle/>
                    <a:p>
                      <a:pPr marL="0" marR="0" lvl="0" indent="0" algn="ctr" defTabSz="1828800">
                        <a:lnSpc>
                          <a:spcPct val="114999"/>
                        </a:lnSpc>
                        <a:spcBef>
                          <a:spcPts val="0"/>
                        </a:spcBef>
                        <a:spcAft>
                          <a:spcPts val="800"/>
                        </a:spcAft>
                        <a:buClrTx/>
                        <a:buSzTx/>
                        <a:buFontTx/>
                        <a:buNone/>
                        <a:defRPr/>
                      </a:pPr>
                      <a:endParaRPr lang="en-US" sz="2000" b="0" i="0" u="none" strike="noStrike" cap="none" spc="0">
                        <a:ln>
                          <a:noFill/>
                        </a:ln>
                        <a:solidFill>
                          <a:srgbClr val="FF0000"/>
                        </a:solidFill>
                        <a:latin typeface="Aptos"/>
                        <a:ea typeface="Aptos"/>
                        <a:cs typeface="Times New Roman"/>
                      </a:endParaRPr>
                    </a:p>
                  </a:txBody>
                  <a:tcPr marL="68580" marR="68580" marT="0" marB="0" anchor="ctr"/>
                </a:tc>
                <a:extLst>
                  <a:ext uri="{0D108BD9-81ED-4DB2-BD59-A6C34878D82A}">
                    <a16:rowId xmlns:a16="http://schemas.microsoft.com/office/drawing/2014/main" val="10005"/>
                  </a:ext>
                </a:extLst>
              </a:tr>
              <a:tr h="1112958">
                <a:tc>
                  <a:txBody>
                    <a:bodyPr/>
                    <a:lstStyle/>
                    <a:p>
                      <a:pPr algn="ctr" fontAlgn="b"/>
                      <a:r>
                        <a:rPr lang="en-US" sz="2800" b="0" i="0" u="none" strike="noStrike">
                          <a:solidFill>
                            <a:schemeClr val="tx1"/>
                          </a:solidFill>
                          <a:effectLst/>
                          <a:latin typeface="Aptos Narrow" panose="020B0004020202020204" pitchFamily="34" charset="0"/>
                        </a:rPr>
                        <a:t>Bangladesh</a:t>
                      </a:r>
                    </a:p>
                  </a:txBody>
                  <a:tcPr marL="6350" marR="6350" marT="6350" marB="0" anchor="ctr">
                    <a:gradFill>
                      <a:gsLst>
                        <a:gs pos="39000">
                          <a:schemeClr val="accent5">
                            <a:lumMod val="60000"/>
                            <a:lumOff val="40000"/>
                          </a:schemeClr>
                        </a:gs>
                        <a:gs pos="93000">
                          <a:schemeClr val="accent3"/>
                        </a:gs>
                        <a:gs pos="100000">
                          <a:schemeClr val="accent4">
                            <a:lumMod val="20000"/>
                            <a:lumOff val="80000"/>
                          </a:schemeClr>
                        </a:gs>
                      </a:gsLst>
                      <a:path path="circle"/>
                    </a:gradFill>
                  </a:tcPr>
                </a:tc>
                <a:tc>
                  <a:txBody>
                    <a:bodyPr/>
                    <a:lstStyle/>
                    <a:p>
                      <a:pPr algn="ctr" fontAlgn="b"/>
                      <a:r>
                        <a:rPr lang="en-US" sz="2800" b="0" i="0" u="none" strike="noStrike" dirty="0">
                          <a:solidFill>
                            <a:schemeClr val="tx1"/>
                          </a:solidFill>
                          <a:effectLst/>
                          <a:latin typeface="Aptos Narrow" panose="020B0004020202020204" pitchFamily="34" charset="0"/>
                        </a:rPr>
                        <a:t>85</a:t>
                      </a:r>
                    </a:p>
                  </a:txBody>
                  <a:tcPr marL="6350" marR="6350" marT="6350" marB="0" anchor="ctr"/>
                </a:tc>
                <a:tc>
                  <a:txBody>
                    <a:bodyPr/>
                    <a:lstStyle/>
                    <a:p>
                      <a:pPr marL="0" marR="0" algn="ctr">
                        <a:lnSpc>
                          <a:spcPct val="100000"/>
                        </a:lnSpc>
                        <a:spcAft>
                          <a:spcPts val="800"/>
                        </a:spcAft>
                        <a:buNone/>
                        <a:defRPr/>
                      </a:pPr>
                      <a:r>
                        <a:rPr lang="en-US" sz="2800" dirty="0">
                          <a:solidFill>
                            <a:schemeClr val="tx1"/>
                          </a:solidFill>
                          <a:latin typeface="Aptos"/>
                          <a:ea typeface="Aptos"/>
                          <a:cs typeface="Times New Roman"/>
                        </a:rPr>
                        <a:t>37%</a:t>
                      </a:r>
                      <a:endParaRPr sz="2800" dirty="0">
                        <a:solidFill>
                          <a:schemeClr val="tx1"/>
                        </a:solidFill>
                      </a:endParaRPr>
                    </a:p>
                  </a:txBody>
                  <a:tcPr marL="68580" marR="68580" marT="0" marB="0" anchor="ctr"/>
                </a:tc>
                <a:tc>
                  <a:txBody>
                    <a:bodyPr/>
                    <a:lstStyle/>
                    <a:p>
                      <a:pPr marL="0" marR="0" algn="ctr">
                        <a:lnSpc>
                          <a:spcPct val="100000"/>
                        </a:lnSpc>
                        <a:spcAft>
                          <a:spcPts val="800"/>
                        </a:spcAft>
                        <a:buNone/>
                        <a:defRPr/>
                      </a:pPr>
                      <a:r>
                        <a:rPr lang="en-US" sz="2800" dirty="0">
                          <a:solidFill>
                            <a:schemeClr val="tx1"/>
                          </a:solidFill>
                          <a:latin typeface="Aptos"/>
                          <a:ea typeface="Aptos"/>
                          <a:cs typeface="Times New Roman"/>
                        </a:rPr>
                        <a:t>74%</a:t>
                      </a:r>
                      <a:endParaRPr sz="2800" dirty="0">
                        <a:solidFill>
                          <a:schemeClr val="tx1"/>
                        </a:solidFill>
                      </a:endParaRPr>
                    </a:p>
                  </a:txBody>
                  <a:tcPr marL="68580" marR="68580" marT="0" marB="0" anchor="ctr"/>
                </a:tc>
                <a:tc vMerge="1">
                  <a:txBody>
                    <a:bodyPr/>
                    <a:lstStyle/>
                    <a:p>
                      <a:pPr marL="0" marR="0" lvl="0" indent="0" algn="ctr" defTabSz="1828800">
                        <a:lnSpc>
                          <a:spcPct val="114999"/>
                        </a:lnSpc>
                        <a:spcBef>
                          <a:spcPts val="0"/>
                        </a:spcBef>
                        <a:spcAft>
                          <a:spcPts val="800"/>
                        </a:spcAft>
                        <a:buClrTx/>
                        <a:buSzTx/>
                        <a:buFontTx/>
                        <a:buNone/>
                        <a:defRPr/>
                      </a:pPr>
                      <a:endParaRPr lang="en-US" sz="2000" b="0" i="0" u="none" strike="noStrike" cap="none" spc="0">
                        <a:ln>
                          <a:noFill/>
                        </a:ln>
                        <a:solidFill>
                          <a:srgbClr val="FF0000"/>
                        </a:solidFill>
                        <a:latin typeface="Aptos"/>
                        <a:ea typeface="Aptos"/>
                        <a:cs typeface="Times New Roman"/>
                      </a:endParaRPr>
                    </a:p>
                  </a:txBody>
                  <a:tcPr marL="68580" marR="68580" marT="0" marB="0" anchor="ctr"/>
                </a:tc>
                <a:extLst>
                  <a:ext uri="{0D108BD9-81ED-4DB2-BD59-A6C34878D82A}">
                    <a16:rowId xmlns:a16="http://schemas.microsoft.com/office/drawing/2014/main" val="10006"/>
                  </a:ext>
                </a:extLst>
              </a:tr>
              <a:tr h="1086720">
                <a:tc>
                  <a:txBody>
                    <a:bodyPr/>
                    <a:lstStyle/>
                    <a:p>
                      <a:pPr algn="ctr" fontAlgn="b"/>
                      <a:r>
                        <a:rPr lang="en-US" sz="2800" b="0" i="0" u="none" strike="noStrike" dirty="0">
                          <a:solidFill>
                            <a:schemeClr val="tx1"/>
                          </a:solidFill>
                          <a:effectLst/>
                          <a:latin typeface="Aptos Narrow" panose="020B0004020202020204" pitchFamily="34" charset="0"/>
                        </a:rPr>
                        <a:t>Others</a:t>
                      </a:r>
                    </a:p>
                  </a:txBody>
                  <a:tcPr marL="6350" marR="6350" marT="6350" marB="0" anchor="ctr">
                    <a:gradFill>
                      <a:gsLst>
                        <a:gs pos="39000">
                          <a:schemeClr val="accent5">
                            <a:lumMod val="60000"/>
                            <a:lumOff val="40000"/>
                          </a:schemeClr>
                        </a:gs>
                        <a:gs pos="93000">
                          <a:schemeClr val="accent3"/>
                        </a:gs>
                        <a:gs pos="100000">
                          <a:schemeClr val="accent4">
                            <a:lumMod val="20000"/>
                            <a:lumOff val="80000"/>
                          </a:schemeClr>
                        </a:gs>
                      </a:gsLst>
                      <a:path path="circle"/>
                    </a:gradFill>
                  </a:tcPr>
                </a:tc>
                <a:tc>
                  <a:txBody>
                    <a:bodyPr/>
                    <a:lstStyle/>
                    <a:p>
                      <a:pPr algn="ctr" fontAlgn="b"/>
                      <a:r>
                        <a:rPr lang="en-US" sz="2800" b="0" i="0" u="none" strike="noStrike" dirty="0">
                          <a:solidFill>
                            <a:schemeClr val="tx1"/>
                          </a:solidFill>
                          <a:effectLst/>
                          <a:latin typeface="Aptos Narrow" panose="020B0004020202020204" pitchFamily="34" charset="0"/>
                        </a:rPr>
                        <a:t>349</a:t>
                      </a:r>
                    </a:p>
                  </a:txBody>
                  <a:tcPr marL="6350" marR="6350" marT="6350" marB="0" anchor="ctr"/>
                </a:tc>
                <a:tc>
                  <a:txBody>
                    <a:bodyPr/>
                    <a:lstStyle/>
                    <a:p>
                      <a:pPr marL="0" marR="0" algn="ctr">
                        <a:lnSpc>
                          <a:spcPct val="114999"/>
                        </a:lnSpc>
                        <a:spcAft>
                          <a:spcPts val="800"/>
                        </a:spcAft>
                        <a:buNone/>
                        <a:defRPr/>
                      </a:pPr>
                      <a:endParaRPr lang="en-US" sz="2800" dirty="0">
                        <a:solidFill>
                          <a:schemeClr val="tx1"/>
                        </a:solidFill>
                        <a:latin typeface="Aptos"/>
                        <a:ea typeface="Aptos"/>
                        <a:cs typeface="Times New Roman"/>
                      </a:endParaRPr>
                    </a:p>
                  </a:txBody>
                  <a:tcPr marL="68580" marR="68580" marT="0" marB="0" anchor="ctr"/>
                </a:tc>
                <a:tc>
                  <a:txBody>
                    <a:bodyPr/>
                    <a:lstStyle/>
                    <a:p>
                      <a:pPr marL="0" marR="0" algn="ctr">
                        <a:lnSpc>
                          <a:spcPct val="114999"/>
                        </a:lnSpc>
                        <a:spcAft>
                          <a:spcPts val="800"/>
                        </a:spcAft>
                        <a:buNone/>
                        <a:defRPr/>
                      </a:pPr>
                      <a:endParaRPr lang="en-US" sz="2800" dirty="0">
                        <a:solidFill>
                          <a:schemeClr val="tx1"/>
                        </a:solidFill>
                        <a:latin typeface="Aptos"/>
                        <a:ea typeface="Aptos"/>
                        <a:cs typeface="Times New Roman"/>
                      </a:endParaRPr>
                    </a:p>
                    <a:p>
                      <a:pPr marL="0" marR="0" algn="ctr">
                        <a:lnSpc>
                          <a:spcPct val="114999"/>
                        </a:lnSpc>
                        <a:spcAft>
                          <a:spcPts val="800"/>
                        </a:spcAft>
                        <a:buNone/>
                        <a:defRPr/>
                      </a:pPr>
                      <a:endParaRPr lang="en-US" sz="2800" dirty="0">
                        <a:solidFill>
                          <a:schemeClr val="tx1"/>
                        </a:solidFill>
                        <a:latin typeface="Aptos"/>
                        <a:ea typeface="Aptos"/>
                        <a:cs typeface="Times New Roman"/>
                      </a:endParaRPr>
                    </a:p>
                  </a:txBody>
                  <a:tcPr marL="68580" marR="68580" marT="0" marB="0" anchor="ctr"/>
                </a:tc>
                <a:tc vMerge="1">
                  <a:txBody>
                    <a:bodyPr/>
                    <a:lstStyle/>
                    <a:p>
                      <a:pPr marL="0" marR="0" lvl="0" indent="0" algn="ctr" defTabSz="1828800">
                        <a:lnSpc>
                          <a:spcPct val="114999"/>
                        </a:lnSpc>
                        <a:spcBef>
                          <a:spcPts val="0"/>
                        </a:spcBef>
                        <a:spcAft>
                          <a:spcPts val="800"/>
                        </a:spcAft>
                        <a:buClrTx/>
                        <a:buSzTx/>
                        <a:buFontTx/>
                        <a:buNone/>
                        <a:defRPr/>
                      </a:pPr>
                      <a:endParaRPr lang="en-US" sz="2800" b="0" i="0" u="none" strike="noStrike" cap="none" spc="0">
                        <a:ln>
                          <a:noFill/>
                        </a:ln>
                        <a:solidFill>
                          <a:schemeClr val="tx1"/>
                        </a:solidFill>
                        <a:latin typeface="Aptos"/>
                        <a:ea typeface="Aptos"/>
                        <a:cs typeface="Times New Roman"/>
                      </a:endParaRPr>
                    </a:p>
                  </a:txBody>
                  <a:tcPr marL="68580" marR="68580" marT="0" marB="0" anchor="ctr"/>
                </a:tc>
                <a:extLst>
                  <a:ext uri="{0D108BD9-81ED-4DB2-BD59-A6C34878D82A}">
                    <a16:rowId xmlns:a16="http://schemas.microsoft.com/office/drawing/2014/main" val="10007"/>
                  </a:ext>
                </a:extLst>
              </a:tr>
              <a:tr h="786953">
                <a:tc>
                  <a:txBody>
                    <a:bodyPr/>
                    <a:lstStyle/>
                    <a:p>
                      <a:pPr marL="0" marR="0" algn="ctr">
                        <a:lnSpc>
                          <a:spcPct val="114999"/>
                        </a:lnSpc>
                        <a:spcAft>
                          <a:spcPts val="800"/>
                        </a:spcAft>
                        <a:buNone/>
                        <a:defRPr/>
                      </a:pPr>
                      <a:r>
                        <a:rPr lang="en-US" sz="2800">
                          <a:solidFill>
                            <a:schemeClr val="tx1"/>
                          </a:solidFill>
                          <a:latin typeface="Aptos"/>
                          <a:ea typeface="Aptos"/>
                          <a:cs typeface="Times New Roman"/>
                        </a:rPr>
                        <a:t>Total</a:t>
                      </a:r>
                      <a:endParaRPr sz="2800">
                        <a:solidFill>
                          <a:schemeClr val="tx1"/>
                        </a:solidFill>
                      </a:endParaRPr>
                    </a:p>
                  </a:txBody>
                  <a:tcPr marL="68580" marR="68580" marT="0" marB="0" anchor="ctr">
                    <a:gradFill>
                      <a:gsLst>
                        <a:gs pos="39000">
                          <a:schemeClr val="accent5">
                            <a:lumMod val="60000"/>
                            <a:lumOff val="40000"/>
                          </a:schemeClr>
                        </a:gs>
                        <a:gs pos="93000">
                          <a:schemeClr val="accent3"/>
                        </a:gs>
                        <a:gs pos="100000">
                          <a:schemeClr val="accent4">
                            <a:lumMod val="20000"/>
                            <a:lumOff val="80000"/>
                          </a:schemeClr>
                        </a:gs>
                      </a:gsLst>
                      <a:path path="circle"/>
                    </a:gradFill>
                  </a:tcPr>
                </a:tc>
                <a:tc>
                  <a:txBody>
                    <a:bodyPr/>
                    <a:lstStyle/>
                    <a:p>
                      <a:pPr algn="ctr" fontAlgn="b"/>
                      <a:r>
                        <a:rPr lang="en-US" sz="2800" b="1" i="0" u="none" strike="noStrike" dirty="0">
                          <a:solidFill>
                            <a:schemeClr val="tx1"/>
                          </a:solidFill>
                          <a:effectLst/>
                          <a:latin typeface="Aptos Narrow" panose="020B0004020202020204" pitchFamily="34" charset="0"/>
                        </a:rPr>
                        <a:t>48665</a:t>
                      </a:r>
                    </a:p>
                  </a:txBody>
                  <a:tcPr marL="6350" marR="6350" marT="6350" marB="0" anchor="ctr"/>
                </a:tc>
                <a:tc>
                  <a:txBody>
                    <a:bodyPr/>
                    <a:lstStyle/>
                    <a:p>
                      <a:pPr marL="0" marR="0" algn="ctr">
                        <a:lnSpc>
                          <a:spcPct val="114999"/>
                        </a:lnSpc>
                        <a:spcAft>
                          <a:spcPts val="800"/>
                        </a:spcAft>
                        <a:buNone/>
                        <a:defRPr/>
                      </a:pPr>
                      <a:endParaRPr lang="en-US" sz="2800" dirty="0">
                        <a:solidFill>
                          <a:schemeClr val="tx1"/>
                        </a:solidFill>
                        <a:latin typeface="Aptos"/>
                        <a:ea typeface="Aptos"/>
                        <a:cs typeface="Times New Roman"/>
                      </a:endParaRPr>
                    </a:p>
                  </a:txBody>
                  <a:tcPr marL="68580" marR="68580" marT="0" marB="0" anchor="ctr"/>
                </a:tc>
                <a:tc>
                  <a:txBody>
                    <a:bodyPr/>
                    <a:lstStyle/>
                    <a:p>
                      <a:pPr marL="0" marR="0" algn="ctr">
                        <a:lnSpc>
                          <a:spcPct val="114999"/>
                        </a:lnSpc>
                        <a:spcAft>
                          <a:spcPts val="800"/>
                        </a:spcAft>
                        <a:buNone/>
                        <a:defRPr/>
                      </a:pPr>
                      <a:endParaRPr lang="en-US" sz="2800" dirty="0">
                        <a:solidFill>
                          <a:schemeClr val="tx1"/>
                        </a:solidFill>
                        <a:latin typeface="Aptos"/>
                        <a:ea typeface="Aptos"/>
                        <a:cs typeface="Times New Roman"/>
                      </a:endParaRPr>
                    </a:p>
                  </a:txBody>
                  <a:tcPr marL="68580" marR="68580" marT="0" marB="0" anchor="ctr"/>
                </a:tc>
                <a:tc vMerge="1">
                  <a:txBody>
                    <a:bodyPr/>
                    <a:lstStyle/>
                    <a:p>
                      <a:pPr marL="0" marR="0" lvl="0" indent="0" algn="ctr" defTabSz="1828800">
                        <a:lnSpc>
                          <a:spcPct val="114999"/>
                        </a:lnSpc>
                        <a:spcBef>
                          <a:spcPts val="0"/>
                        </a:spcBef>
                        <a:spcAft>
                          <a:spcPts val="800"/>
                        </a:spcAft>
                        <a:buClrTx/>
                        <a:buSzTx/>
                        <a:buFontTx/>
                        <a:buNone/>
                        <a:defRPr/>
                      </a:pPr>
                      <a:endParaRPr lang="en-US" sz="2800" b="0" i="0" u="none" strike="noStrike" cap="none" spc="0">
                        <a:ln>
                          <a:noFill/>
                        </a:ln>
                        <a:solidFill>
                          <a:schemeClr val="tx1"/>
                        </a:solidFill>
                        <a:latin typeface="Aptos"/>
                        <a:ea typeface="Aptos"/>
                        <a:cs typeface="Times New Roman"/>
                      </a:endParaRPr>
                    </a:p>
                  </a:txBody>
                  <a:tcPr marL="68580" marR="68580" marT="0" marB="0" anchor="ctr"/>
                </a:tc>
                <a:extLst>
                  <a:ext uri="{0D108BD9-81ED-4DB2-BD59-A6C34878D82A}">
                    <a16:rowId xmlns:a16="http://schemas.microsoft.com/office/drawing/2014/main" val="10008"/>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07604" y="6756490"/>
            <a:ext cx="18072791" cy="3182847"/>
          </a:xfrm>
          <a:ln>
            <a:noFill/>
          </a:ln>
        </p:spPr>
        <p:txBody>
          <a:bodyPr/>
          <a:lstStyle/>
          <a:p>
            <a:pPr algn="just">
              <a:buFont typeface="Wingdings" panose="05000000000000000000" pitchFamily="2" charset="2"/>
              <a:buChar char="Ø"/>
            </a:pPr>
            <a:r>
              <a:rPr lang="en-US" sz="2800" dirty="0"/>
              <a:t>Indian Cumin production is anticipated to total 770 thousand tons, representing a 15% decline from the previous year's 906 thousand tons. This decrease is mainly attributed to a reduction in cultivation areas driven by lower profitability. </a:t>
            </a:r>
          </a:p>
          <a:p>
            <a:pPr algn="just">
              <a:buFont typeface="Wingdings" panose="05000000000000000000" pitchFamily="2" charset="2"/>
              <a:buChar char="Ø"/>
            </a:pPr>
            <a:r>
              <a:rPr lang="en-US" sz="2800" dirty="0"/>
              <a:t>Moreover, the exports are estimated to increase by 2% to 225.2 thousand tons from 220.6 thousand tons, which were exported in the previous year.</a:t>
            </a:r>
          </a:p>
          <a:p>
            <a:pPr algn="just">
              <a:buFont typeface="Wingdings" panose="05000000000000000000" pitchFamily="2" charset="2"/>
              <a:buChar char="Ø"/>
            </a:pPr>
            <a:r>
              <a:rPr lang="en-US" sz="2800" dirty="0"/>
              <a:t>Ending inventories are anticipated to be 160.9 thousand tons, marking a 12% decrease from 182.7 thousand tons recorded last year</a:t>
            </a:r>
            <a:endParaRPr lang="en-IN" sz="1400" dirty="0"/>
          </a:p>
        </p:txBody>
      </p:sp>
      <p:sp>
        <p:nvSpPr>
          <p:cNvPr id="5" name="Title 4"/>
          <p:cNvSpPr>
            <a:spLocks noGrp="1"/>
          </p:cNvSpPr>
          <p:nvPr>
            <p:ph type="title"/>
          </p:nvPr>
        </p:nvSpPr>
        <p:spPr/>
        <p:txBody>
          <a:bodyPr/>
          <a:lstStyle/>
          <a:p>
            <a:pPr algn="l"/>
            <a:r>
              <a:rPr lang="en-US" sz="4400" b="1" dirty="0">
                <a:solidFill>
                  <a:schemeClr val="accent5">
                    <a:lumMod val="50000"/>
                  </a:schemeClr>
                </a:solidFill>
                <a:latin typeface="+mn-lt"/>
              </a:rPr>
              <a:t>Indian Cumin Balance Sheet (Jan-Dec)</a:t>
            </a:r>
            <a:endParaRPr lang="en-IN" sz="4400" b="1" dirty="0">
              <a:solidFill>
                <a:srgbClr val="FF0000"/>
              </a:solidFill>
            </a:endParaRPr>
          </a:p>
        </p:txBody>
      </p:sp>
      <p:sp>
        <p:nvSpPr>
          <p:cNvPr id="6" name="Slide Number Placeholder 5"/>
          <p:cNvSpPr>
            <a:spLocks noGrp="1"/>
          </p:cNvSpPr>
          <p:nvPr>
            <p:ph type="sldNum" sz="quarter" idx="13"/>
          </p:nvPr>
        </p:nvSpPr>
        <p:spPr/>
        <p:txBody>
          <a:bodyPr/>
          <a:lstStyle/>
          <a:p>
            <a:fld id="{FB5E8CF1-F1C4-4DE0-9B76-EA0AB84434FE}" type="slidenum">
              <a:rPr lang="en-US" smtClean="0"/>
              <a:pPr/>
              <a:t>10</a:t>
            </a:fld>
            <a:endParaRPr lang="en-US"/>
          </a:p>
        </p:txBody>
      </p:sp>
      <p:graphicFrame>
        <p:nvGraphicFramePr>
          <p:cNvPr id="29" name="Content Placeholder 28">
            <a:extLst>
              <a:ext uri="{FF2B5EF4-FFF2-40B4-BE49-F238E27FC236}">
                <a16:creationId xmlns:a16="http://schemas.microsoft.com/office/drawing/2014/main" id="{2094C76E-8E74-9644-84B5-0216773F12B4}"/>
              </a:ext>
            </a:extLst>
          </p:cNvPr>
          <p:cNvGraphicFramePr>
            <a:graphicFrameLocks noGrp="1"/>
          </p:cNvGraphicFramePr>
          <p:nvPr>
            <p:ph sz="half" idx="1"/>
          </p:nvPr>
        </p:nvGraphicFramePr>
        <p:xfrm>
          <a:off x="251911" y="799361"/>
          <a:ext cx="17585902" cy="5880998"/>
        </p:xfrm>
        <a:graphic>
          <a:graphicData uri="http://schemas.openxmlformats.org/drawingml/2006/table">
            <a:tbl>
              <a:tblPr/>
              <a:tblGrid>
                <a:gridCol w="5032541">
                  <a:extLst>
                    <a:ext uri="{9D8B030D-6E8A-4147-A177-3AD203B41FA5}">
                      <a16:colId xmlns:a16="http://schemas.microsoft.com/office/drawing/2014/main" val="3003176122"/>
                    </a:ext>
                  </a:extLst>
                </a:gridCol>
                <a:gridCol w="1514591">
                  <a:extLst>
                    <a:ext uri="{9D8B030D-6E8A-4147-A177-3AD203B41FA5}">
                      <a16:colId xmlns:a16="http://schemas.microsoft.com/office/drawing/2014/main" val="300612534"/>
                    </a:ext>
                  </a:extLst>
                </a:gridCol>
                <a:gridCol w="1446459">
                  <a:extLst>
                    <a:ext uri="{9D8B030D-6E8A-4147-A177-3AD203B41FA5}">
                      <a16:colId xmlns:a16="http://schemas.microsoft.com/office/drawing/2014/main" val="1934583038"/>
                    </a:ext>
                  </a:extLst>
                </a:gridCol>
                <a:gridCol w="1522589">
                  <a:extLst>
                    <a:ext uri="{9D8B030D-6E8A-4147-A177-3AD203B41FA5}">
                      <a16:colId xmlns:a16="http://schemas.microsoft.com/office/drawing/2014/main" val="1176440439"/>
                    </a:ext>
                  </a:extLst>
                </a:gridCol>
                <a:gridCol w="1446459">
                  <a:extLst>
                    <a:ext uri="{9D8B030D-6E8A-4147-A177-3AD203B41FA5}">
                      <a16:colId xmlns:a16="http://schemas.microsoft.com/office/drawing/2014/main" val="291472151"/>
                    </a:ext>
                  </a:extLst>
                </a:gridCol>
                <a:gridCol w="1522589">
                  <a:extLst>
                    <a:ext uri="{9D8B030D-6E8A-4147-A177-3AD203B41FA5}">
                      <a16:colId xmlns:a16="http://schemas.microsoft.com/office/drawing/2014/main" val="428113644"/>
                    </a:ext>
                  </a:extLst>
                </a:gridCol>
                <a:gridCol w="1446459">
                  <a:extLst>
                    <a:ext uri="{9D8B030D-6E8A-4147-A177-3AD203B41FA5}">
                      <a16:colId xmlns:a16="http://schemas.microsoft.com/office/drawing/2014/main" val="730881888"/>
                    </a:ext>
                  </a:extLst>
                </a:gridCol>
                <a:gridCol w="1572619">
                  <a:extLst>
                    <a:ext uri="{9D8B030D-6E8A-4147-A177-3AD203B41FA5}">
                      <a16:colId xmlns:a16="http://schemas.microsoft.com/office/drawing/2014/main" val="2187615652"/>
                    </a:ext>
                  </a:extLst>
                </a:gridCol>
                <a:gridCol w="2081596">
                  <a:extLst>
                    <a:ext uri="{9D8B030D-6E8A-4147-A177-3AD203B41FA5}">
                      <a16:colId xmlns:a16="http://schemas.microsoft.com/office/drawing/2014/main" val="1126101748"/>
                    </a:ext>
                  </a:extLst>
                </a:gridCol>
              </a:tblGrid>
              <a:tr h="606170">
                <a:tc gridSpan="9">
                  <a:txBody>
                    <a:bodyPr/>
                    <a:lstStyle/>
                    <a:p>
                      <a:pPr algn="ctr" fontAlgn="ctr"/>
                      <a:r>
                        <a:rPr lang="en-US" sz="3600" b="1" i="0" u="none" strike="noStrike" dirty="0">
                          <a:solidFill>
                            <a:srgbClr val="000000"/>
                          </a:solidFill>
                          <a:effectLst/>
                          <a:latin typeface="Calibri" panose="020F0502020204030204" pitchFamily="34" charset="0"/>
                        </a:rPr>
                        <a:t>India cumin balance sheet (000’tons)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hMerge="1">
                  <a:txBody>
                    <a:bodyPr/>
                    <a:lstStyle/>
                    <a:p>
                      <a:pPr algn="ctr" fontAlgn="ctr"/>
                      <a:endParaRPr lang="en-US" sz="28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en-US" sz="28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en-US" sz="28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algn="ctr" defTabSz="1828800" rtl="0" eaLnBrk="1" fontAlgn="ctr" latinLnBrk="0" hangingPunct="1"/>
                      <a:endParaRPr lang="en-US" sz="2800" b="1" i="0" u="none" strike="noStrike" kern="1200" dirty="0">
                        <a:solidFill>
                          <a:srgbClr val="000000"/>
                        </a:solidFill>
                        <a:effectLst/>
                        <a:latin typeface="Calibri" panose="020F0502020204030204" pitchFamily="34"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algn="ctr" defTabSz="1828800" rtl="0" eaLnBrk="1" fontAlgn="ctr" latinLnBrk="0" hangingPunct="1"/>
                      <a:endParaRPr lang="en-US" sz="2800" b="1" i="0" u="none" strike="noStrike" kern="1200" dirty="0">
                        <a:solidFill>
                          <a:srgbClr val="000000"/>
                        </a:solidFill>
                        <a:effectLst/>
                        <a:latin typeface="Calibri" panose="020F0502020204030204" pitchFamily="34"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algn="ctr" defTabSz="1828800" rtl="0" eaLnBrk="1" fontAlgn="ctr" latinLnBrk="0" hangingPunct="1"/>
                      <a:endParaRPr lang="en-US" sz="2800" b="1" i="0" u="none" strike="noStrike" kern="1200" dirty="0">
                        <a:solidFill>
                          <a:srgbClr val="000000"/>
                        </a:solidFill>
                        <a:effectLst/>
                        <a:latin typeface="Calibri" panose="020F0502020204030204" pitchFamily="34" charset="0"/>
                        <a:ea typeface="+mn-ea"/>
                        <a:cs typeface="+mn-cs"/>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algn="ctr" fontAlgn="ctr"/>
                      <a:endParaRPr lang="en-US" sz="2800" b="1" i="0" u="none" strike="noStrike" dirty="0">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endParaRPr lang="en-US" sz="2800" b="1" i="0" u="none" strike="noStrike" dirty="0">
                        <a:solidFill>
                          <a:srgbClr val="000000"/>
                        </a:solidFill>
                        <a:effectLst/>
                        <a:latin typeface="Calibri" panose="020F050202020403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6936982"/>
                  </a:ext>
                </a:extLst>
              </a:tr>
              <a:tr h="867876">
                <a:tc>
                  <a:txBody>
                    <a:bodyPr/>
                    <a:lstStyle/>
                    <a:p>
                      <a:pPr algn="ctr" fontAlgn="ctr"/>
                      <a:r>
                        <a:rPr lang="en-US" sz="2800" b="1" i="0" u="none" strike="noStrike" dirty="0">
                          <a:solidFill>
                            <a:srgbClr val="000000"/>
                          </a:solidFill>
                          <a:effectLst/>
                          <a:latin typeface="Calibri" panose="020F0502020204030204" pitchFamily="34" charset="0"/>
                        </a:rPr>
                        <a:t>000 MT  (Jan-Dec)</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2800" b="1" i="0" u="none" strike="noStrike" dirty="0">
                          <a:solidFill>
                            <a:srgbClr val="000000"/>
                          </a:solidFill>
                          <a:effectLst/>
                          <a:latin typeface="Calibri" panose="020F0502020204030204" pitchFamily="34" charset="0"/>
                        </a:rPr>
                        <a:t>2019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800" b="1" i="0" u="none" strike="noStrike" dirty="0">
                          <a:solidFill>
                            <a:srgbClr val="000000"/>
                          </a:solidFill>
                          <a:effectLst/>
                          <a:latin typeface="Calibri" panose="020F0502020204030204" pitchFamily="34" charset="0"/>
                        </a:rPr>
                        <a:t>2020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800" b="1" i="0" u="none" strike="noStrike" dirty="0">
                          <a:solidFill>
                            <a:srgbClr val="000000"/>
                          </a:solidFill>
                          <a:effectLst/>
                          <a:latin typeface="Calibri" panose="020F0502020204030204" pitchFamily="34" charset="0"/>
                        </a:rPr>
                        <a:t>2021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1828800" rtl="0" eaLnBrk="1" fontAlgn="ctr" latinLnBrk="0" hangingPunct="1"/>
                      <a:r>
                        <a:rPr lang="en-US" sz="2800" b="1" i="0" u="none" strike="noStrike" kern="1200" dirty="0">
                          <a:solidFill>
                            <a:srgbClr val="000000"/>
                          </a:solidFill>
                          <a:effectLst/>
                          <a:latin typeface="Calibri" panose="020F0502020204030204" pitchFamily="34" charset="0"/>
                          <a:ea typeface="+mn-ea"/>
                          <a:cs typeface="+mn-cs"/>
                        </a:rPr>
                        <a:t>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1828800" rtl="0" eaLnBrk="1" fontAlgn="ctr" latinLnBrk="0" hangingPunct="1"/>
                      <a:r>
                        <a:rPr lang="en-US" sz="2800" b="1" i="0" u="none" strike="noStrike" kern="1200" dirty="0">
                          <a:solidFill>
                            <a:schemeClr val="tx1"/>
                          </a:solidFill>
                          <a:effectLst/>
                          <a:latin typeface="Calibri" panose="020F0502020204030204" pitchFamily="34" charset="0"/>
                          <a:ea typeface="+mn-ea"/>
                          <a:cs typeface="+mn-cs"/>
                        </a:rPr>
                        <a:t>2023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1828800" rtl="0" eaLnBrk="1" fontAlgn="ctr" latinLnBrk="0" hangingPunct="1"/>
                      <a:r>
                        <a:rPr lang="en-US" sz="2800" b="1" i="0" u="none" strike="noStrike" kern="1200" dirty="0">
                          <a:solidFill>
                            <a:schemeClr val="tx1"/>
                          </a:solidFill>
                          <a:effectLst/>
                          <a:latin typeface="Calibri" panose="020F0502020204030204" pitchFamily="34" charset="0"/>
                          <a:ea typeface="+mn-ea"/>
                          <a:cs typeface="+mn-cs"/>
                        </a:rPr>
                        <a:t>2024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2800" b="1" i="0" u="none" strike="noStrike" dirty="0">
                          <a:solidFill>
                            <a:schemeClr val="tx1"/>
                          </a:solidFill>
                          <a:effectLst/>
                          <a:latin typeface="Calibri" panose="020F0502020204030204" pitchFamily="34" charset="0"/>
                        </a:rPr>
                        <a:t>2025(P)</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800" b="1" i="0" u="none" strike="noStrike" dirty="0">
                          <a:solidFill>
                            <a:schemeClr val="tx1"/>
                          </a:solidFill>
                          <a:effectLst/>
                          <a:latin typeface="Calibri" panose="020F0502020204030204" pitchFamily="34" charset="0"/>
                        </a:rPr>
                        <a:t>% change vs last year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6439955"/>
                  </a:ext>
                </a:extLst>
              </a:tr>
              <a:tr h="570028">
                <a:tc>
                  <a:txBody>
                    <a:bodyPr/>
                    <a:lstStyle/>
                    <a:p>
                      <a:pPr algn="ctr" fontAlgn="ctr"/>
                      <a:r>
                        <a:rPr lang="en-US" sz="2400" b="0" i="0" u="none" strike="noStrike" dirty="0">
                          <a:solidFill>
                            <a:srgbClr val="000000"/>
                          </a:solidFill>
                          <a:effectLst/>
                          <a:latin typeface="Calibri" panose="020F0502020204030204" pitchFamily="34" charset="0"/>
                        </a:rPr>
                        <a:t>Beginning Stocks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112.80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97.74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165.53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157.05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83.79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33.87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182.72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440%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9043632"/>
                  </a:ext>
                </a:extLst>
              </a:tr>
              <a:tr h="524917">
                <a:tc>
                  <a:txBody>
                    <a:bodyPr/>
                    <a:lstStyle/>
                    <a:p>
                      <a:pPr algn="ctr" fontAlgn="ctr"/>
                      <a:r>
                        <a:rPr lang="en-US" sz="2400" b="0" i="0" u="none" strike="noStrike">
                          <a:solidFill>
                            <a:srgbClr val="000000"/>
                          </a:solidFill>
                          <a:effectLst/>
                          <a:latin typeface="Calibri" panose="020F0502020204030204" pitchFamily="34" charset="0"/>
                        </a:rPr>
                        <a:t>Production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700.65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912.04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795.31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653.00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577.27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chemeClr val="tx1"/>
                          </a:solidFill>
                          <a:effectLst/>
                          <a:latin typeface="Calibri" panose="020F0502020204030204" pitchFamily="34" charset="0"/>
                        </a:rPr>
                        <a:t>905.89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770.42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2085558"/>
                  </a:ext>
                </a:extLst>
              </a:tr>
              <a:tr h="633968">
                <a:tc>
                  <a:txBody>
                    <a:bodyPr/>
                    <a:lstStyle/>
                    <a:p>
                      <a:pPr algn="ctr" fontAlgn="ctr"/>
                      <a:r>
                        <a:rPr lang="en-US" sz="2400" b="0" i="0" u="none" strike="noStrike" dirty="0">
                          <a:solidFill>
                            <a:srgbClr val="000000"/>
                          </a:solidFill>
                          <a:effectLst/>
                          <a:latin typeface="Calibri" panose="020F0502020204030204" pitchFamily="34" charset="0"/>
                        </a:rPr>
                        <a:t>Import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chemeClr val="tx1"/>
                          </a:solidFill>
                          <a:effectLst/>
                          <a:latin typeface="Calibri" panose="020F0502020204030204" pitchFamily="34" charset="0"/>
                        </a:rPr>
                        <a:t>2.29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6.12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2.05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17.47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3.59</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3.00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4632870"/>
                  </a:ext>
                </a:extLst>
              </a:tr>
              <a:tr h="421952">
                <a:tc>
                  <a:txBody>
                    <a:bodyPr/>
                    <a:lstStyle/>
                    <a:p>
                      <a:pPr algn="ctr" fontAlgn="ctr"/>
                      <a:r>
                        <a:rPr lang="en-US" sz="2400" b="0" i="0" u="none" strike="noStrike">
                          <a:solidFill>
                            <a:srgbClr val="000000"/>
                          </a:solidFill>
                          <a:effectLst/>
                          <a:latin typeface="Calibri" panose="020F0502020204030204" pitchFamily="34" charset="0"/>
                        </a:rPr>
                        <a:t>Total Supply</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815.73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1015.90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965.97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812.09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678.53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943.35</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956.14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455843"/>
                  </a:ext>
                </a:extLst>
              </a:tr>
              <a:tr h="595133">
                <a:tc>
                  <a:txBody>
                    <a:bodyPr/>
                    <a:lstStyle/>
                    <a:p>
                      <a:pPr algn="ctr" fontAlgn="ctr"/>
                      <a:r>
                        <a:rPr lang="en-US" sz="2400" b="0" i="0" u="none" strike="noStrike" dirty="0">
                          <a:solidFill>
                            <a:srgbClr val="000000"/>
                          </a:solidFill>
                          <a:effectLst/>
                          <a:latin typeface="Calibri" panose="020F0502020204030204" pitchFamily="34" charset="0"/>
                        </a:rPr>
                        <a:t>Domestic Consumption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511.30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586.00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580.00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550.00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540.00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rgbClr val="000000"/>
                          </a:solidFill>
                          <a:effectLst/>
                          <a:latin typeface="Calibri" panose="020F0502020204030204" pitchFamily="34" charset="0"/>
                        </a:rPr>
                        <a:t>570.00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rgbClr val="000000"/>
                          </a:solidFill>
                          <a:effectLst/>
                          <a:latin typeface="Calibri" panose="020F0502020204030204" pitchFamily="34" charset="0"/>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1755900"/>
                  </a:ext>
                </a:extLst>
              </a:tr>
              <a:tr h="581819">
                <a:tc>
                  <a:txBody>
                    <a:bodyPr/>
                    <a:lstStyle/>
                    <a:p>
                      <a:pPr algn="ctr" fontAlgn="ctr"/>
                      <a:r>
                        <a:rPr lang="en-US" sz="2400" b="0" i="0" u="none" strike="noStrike" dirty="0">
                          <a:solidFill>
                            <a:srgbClr val="000000"/>
                          </a:solidFill>
                          <a:effectLst/>
                          <a:latin typeface="Calibri" panose="020F0502020204030204" pitchFamily="34" charset="0"/>
                        </a:rPr>
                        <a:t>Export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206.69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264.37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228.93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178.30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134.67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220.63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rgbClr val="000000"/>
                          </a:solidFill>
                          <a:effectLst/>
                          <a:latin typeface="Calibri" panose="020F0502020204030204" pitchFamily="34" charset="0"/>
                        </a:rPr>
                        <a:t>225.21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rgbClr val="000000"/>
                          </a:solidFill>
                          <a:effectLst/>
                          <a:latin typeface="Calibri" panose="020F0502020204030204" pitchFamily="34" charset="0"/>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5489734"/>
                  </a:ext>
                </a:extLst>
              </a:tr>
              <a:tr h="531003">
                <a:tc>
                  <a:txBody>
                    <a:bodyPr/>
                    <a:lstStyle/>
                    <a:p>
                      <a:pPr algn="ctr" fontAlgn="ctr"/>
                      <a:r>
                        <a:rPr lang="en-US" sz="2400" b="0" i="0" u="none" strike="noStrike">
                          <a:solidFill>
                            <a:srgbClr val="000000"/>
                          </a:solidFill>
                          <a:effectLst/>
                          <a:latin typeface="Calibri" panose="020F0502020204030204" pitchFamily="34" charset="0"/>
                        </a:rPr>
                        <a:t>Total Consumption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717.99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850.37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808.93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728.30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644.67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760.63</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rgbClr val="000000"/>
                          </a:solidFill>
                          <a:effectLst/>
                          <a:latin typeface="Calibri" panose="020F0502020204030204" pitchFamily="34" charset="0"/>
                        </a:rPr>
                        <a:t>795.21</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rgbClr val="000000"/>
                          </a:solidFill>
                          <a:effectLst/>
                          <a:latin typeface="Calibri" panose="020F0502020204030204" pitchFamily="34" charset="0"/>
                        </a:rPr>
                        <a:t>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5856166"/>
                  </a:ext>
                </a:extLst>
              </a:tr>
              <a:tr h="548132">
                <a:tc>
                  <a:txBody>
                    <a:bodyPr/>
                    <a:lstStyle/>
                    <a:p>
                      <a:pPr algn="ctr" fontAlgn="ctr"/>
                      <a:r>
                        <a:rPr lang="en-US" sz="2400" b="0" i="0" u="none" strike="noStrike" dirty="0">
                          <a:solidFill>
                            <a:srgbClr val="000000"/>
                          </a:solidFill>
                          <a:effectLst/>
                          <a:latin typeface="Calibri" panose="020F0502020204030204" pitchFamily="34" charset="0"/>
                        </a:rPr>
                        <a:t>End Stocks</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chemeClr val="tx1"/>
                          </a:solidFill>
                          <a:effectLst/>
                          <a:latin typeface="Calibri" panose="020F0502020204030204" pitchFamily="34" charset="0"/>
                        </a:rPr>
                        <a:t>97.74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165.53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chemeClr val="tx1"/>
                          </a:solidFill>
                          <a:effectLst/>
                          <a:latin typeface="Calibri" panose="020F0502020204030204" pitchFamily="34" charset="0"/>
                        </a:rPr>
                        <a:t>157.05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83.79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a:solidFill>
                            <a:schemeClr val="tx1"/>
                          </a:solidFill>
                          <a:effectLst/>
                          <a:latin typeface="Calibri" panose="020F0502020204030204" pitchFamily="34" charset="0"/>
                        </a:rPr>
                        <a:t>33.87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chemeClr val="tx1"/>
                          </a:solidFill>
                          <a:effectLst/>
                          <a:latin typeface="Calibri" panose="020F0502020204030204" pitchFamily="34" charset="0"/>
                        </a:rPr>
                        <a:t>182.72</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rgbClr val="000000"/>
                          </a:solidFill>
                          <a:effectLst/>
                          <a:latin typeface="Calibri" panose="020F0502020204030204" pitchFamily="34" charset="0"/>
                        </a:rPr>
                        <a:t>160.93</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2400" b="0" i="0" u="none" strike="noStrike" dirty="0">
                          <a:solidFill>
                            <a:srgbClr val="000000"/>
                          </a:solidFill>
                          <a:effectLst/>
                          <a:latin typeface="Calibri" panose="020F0502020204030204" pitchFamily="34" charset="0"/>
                        </a:rPr>
                        <a:t>-12%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8993692"/>
                  </a:ext>
                </a:extLst>
              </a:tr>
            </a:tbl>
          </a:graphicData>
        </a:graphic>
      </p:graphicFrame>
    </p:spTree>
    <p:extLst>
      <p:ext uri="{BB962C8B-B14F-4D97-AF65-F5344CB8AC3E}">
        <p14:creationId xmlns:p14="http://schemas.microsoft.com/office/powerpoint/2010/main" val="1463489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p:txBody>
          <a:bodyPr/>
          <a:lstStyle/>
          <a:p>
            <a:r>
              <a:rPr lang="en-US" dirty="0"/>
              <a:t>India Jeera Update</a:t>
            </a:r>
          </a:p>
        </p:txBody>
      </p:sp>
      <p:sp>
        <p:nvSpPr>
          <p:cNvPr id="5" name="Title 4"/>
          <p:cNvSpPr>
            <a:spLocks noGrp="1"/>
          </p:cNvSpPr>
          <p:nvPr>
            <p:ph type="title"/>
          </p:nvPr>
        </p:nvSpPr>
        <p:spPr/>
        <p:txBody>
          <a:bodyPr/>
          <a:lstStyle/>
          <a:p>
            <a:r>
              <a:rPr lang="en-US" dirty="0"/>
              <a:t>June’2025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lide Number Placeholder 4"/>
          <p:cNvSpPr>
            <a:spLocks noGrp="1"/>
          </p:cNvSpPr>
          <p:nvPr>
            <p:ph type="sldNum" sz="quarter" idx="10"/>
          </p:nvPr>
        </p:nvSpPr>
        <p:spPr bwMode="auto">
          <a:xfrm>
            <a:off x="9855200" y="76270"/>
            <a:ext cx="508000" cy="365464"/>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defRPr/>
            </a:pPr>
            <a:fld id="{7BD68CA4-0280-4239-BC0A-FF87C049A674}" type="slidenum">
              <a:rPr lang="en-US" smtClean="0"/>
              <a:pPr algn="r" fontAlgn="base">
                <a:spcBef>
                  <a:spcPct val="0"/>
                </a:spcBef>
                <a:spcAft>
                  <a:spcPct val="0"/>
                </a:spcAft>
                <a:defRPr/>
              </a:pPr>
              <a:t>12</a:t>
            </a:fld>
            <a:endParaRPr>
              <a:solidFill>
                <a:schemeClr val="tx1">
                  <a:tint val="75000"/>
                </a:schemeClr>
              </a:solidFill>
            </a:endParaRPr>
          </a:p>
        </p:txBody>
      </p:sp>
      <p:sp>
        <p:nvSpPr>
          <p:cNvPr id="21508" name="Title 2"/>
          <p:cNvSpPr>
            <a:spLocks noGrp="1"/>
          </p:cNvSpPr>
          <p:nvPr>
            <p:ph type="title"/>
          </p:nvPr>
        </p:nvSpPr>
        <p:spPr>
          <a:xfrm>
            <a:off x="8467" y="4757"/>
            <a:ext cx="18072814" cy="723230"/>
          </a:xfrm>
        </p:spPr>
        <p:txBody>
          <a:bodyPr/>
          <a:lstStyle/>
          <a:p>
            <a:pPr algn="ctr" eaLnBrk="1" hangingPunct="1"/>
            <a:r>
              <a:rPr lang="en-US" sz="3997" dirty="0" err="1"/>
              <a:t>Unjha</a:t>
            </a:r>
            <a:r>
              <a:rPr lang="en-US" sz="3997" dirty="0"/>
              <a:t> Jeera (Best) spot, INR/</a:t>
            </a:r>
            <a:r>
              <a:rPr lang="en-US" sz="3997" dirty="0" err="1"/>
              <a:t>Qtl</a:t>
            </a:r>
            <a:endParaRPr sz="3997" dirty="0"/>
          </a:p>
        </p:txBody>
      </p:sp>
      <p:sp>
        <p:nvSpPr>
          <p:cNvPr id="21509" name="TextBox 4"/>
          <p:cNvSpPr txBox="1">
            <a:spLocks noChangeArrowheads="1"/>
          </p:cNvSpPr>
          <p:nvPr/>
        </p:nvSpPr>
        <p:spPr bwMode="auto">
          <a:xfrm>
            <a:off x="1537231" y="9171239"/>
            <a:ext cx="14508732" cy="953466"/>
          </a:xfrm>
          <a:prstGeom prst="rect">
            <a:avLst/>
          </a:prstGeom>
          <a:noFill/>
          <a:ln w="9525">
            <a:noFill/>
            <a:miter lim="800000"/>
            <a:headEnd/>
            <a:tailEnd/>
          </a:ln>
        </p:spPr>
        <p:txBody>
          <a:bodyPr wrap="square">
            <a:spAutoFit/>
          </a:bodyPr>
          <a:lstStyle/>
          <a:p>
            <a:pPr algn="just"/>
            <a:r>
              <a:rPr lang="en-US" sz="2798" b="1" dirty="0">
                <a:latin typeface="Calibri" pitchFamily="34" charset="0"/>
              </a:rPr>
              <a:t>Jeera spot </a:t>
            </a:r>
            <a:r>
              <a:rPr lang="en-US" sz="2798" dirty="0">
                <a:latin typeface="Calibri" pitchFamily="34" charset="0"/>
              </a:rPr>
              <a:t>prices are likely to find support at INR 23200 on any dip and reverse higher toward INR 25000 level by Aug’25.</a:t>
            </a:r>
          </a:p>
        </p:txBody>
      </p:sp>
      <p:sp>
        <p:nvSpPr>
          <p:cNvPr id="7" name="TextBox 6">
            <a:extLst>
              <a:ext uri="{FF2B5EF4-FFF2-40B4-BE49-F238E27FC236}">
                <a16:creationId xmlns:a16="http://schemas.microsoft.com/office/drawing/2014/main" id="{CB635AA2-7878-94B9-B01E-514835210F2B}"/>
              </a:ext>
            </a:extLst>
          </p:cNvPr>
          <p:cNvSpPr txBox="1"/>
          <p:nvPr/>
        </p:nvSpPr>
        <p:spPr>
          <a:xfrm>
            <a:off x="16045964" y="9928336"/>
            <a:ext cx="1911101" cy="307456"/>
          </a:xfrm>
          <a:prstGeom prst="rect">
            <a:avLst/>
          </a:prstGeom>
          <a:noFill/>
        </p:spPr>
        <p:txBody>
          <a:bodyPr wrap="none" rtlCol="0">
            <a:spAutoFit/>
          </a:bodyPr>
          <a:lstStyle/>
          <a:p>
            <a:r>
              <a:rPr lang="en-US" sz="1398" dirty="0"/>
              <a:t>Prices as on 04  June’25</a:t>
            </a:r>
          </a:p>
        </p:txBody>
      </p:sp>
      <p:pic>
        <p:nvPicPr>
          <p:cNvPr id="3" name="Picture 2">
            <a:extLst>
              <a:ext uri="{FF2B5EF4-FFF2-40B4-BE49-F238E27FC236}">
                <a16:creationId xmlns:a16="http://schemas.microsoft.com/office/drawing/2014/main" id="{1F1344E7-58CC-5AC2-98AC-EDE39AECA058}"/>
              </a:ext>
            </a:extLst>
          </p:cNvPr>
          <p:cNvPicPr>
            <a:picLocks noChangeAspect="1"/>
          </p:cNvPicPr>
          <p:nvPr/>
        </p:nvPicPr>
        <p:blipFill>
          <a:blip r:embed="rId2"/>
          <a:stretch>
            <a:fillRect/>
          </a:stretch>
        </p:blipFill>
        <p:spPr>
          <a:xfrm>
            <a:off x="1537232" y="966698"/>
            <a:ext cx="14508730" cy="8090036"/>
          </a:xfrm>
          <a:prstGeom prst="rect">
            <a:avLst/>
          </a:prstGeom>
          <a:ln w="28575">
            <a:solidFill>
              <a:schemeClr val="tx1"/>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lide Number Placeholder 4"/>
          <p:cNvSpPr>
            <a:spLocks noGrp="1"/>
          </p:cNvSpPr>
          <p:nvPr>
            <p:ph type="sldNum" sz="quarter" idx="10"/>
          </p:nvPr>
        </p:nvSpPr>
        <p:spPr bwMode="auto">
          <a:xfrm>
            <a:off x="9855200" y="76270"/>
            <a:ext cx="508000" cy="365464"/>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defRPr/>
            </a:pPr>
            <a:fld id="{7BD68CA4-0280-4239-BC0A-FF87C049A674}" type="slidenum">
              <a:rPr lang="en-US" smtClean="0"/>
              <a:pPr algn="r" fontAlgn="base">
                <a:spcBef>
                  <a:spcPct val="0"/>
                </a:spcBef>
                <a:spcAft>
                  <a:spcPct val="0"/>
                </a:spcAft>
                <a:defRPr/>
              </a:pPr>
              <a:t>13</a:t>
            </a:fld>
            <a:endParaRPr>
              <a:solidFill>
                <a:schemeClr val="tx1">
                  <a:tint val="75000"/>
                </a:schemeClr>
              </a:solidFill>
            </a:endParaRPr>
          </a:p>
        </p:txBody>
      </p:sp>
      <p:sp>
        <p:nvSpPr>
          <p:cNvPr id="21508" name="Title 2"/>
          <p:cNvSpPr>
            <a:spLocks noGrp="1"/>
          </p:cNvSpPr>
          <p:nvPr>
            <p:ph type="title"/>
          </p:nvPr>
        </p:nvSpPr>
        <p:spPr>
          <a:xfrm>
            <a:off x="8467" y="4757"/>
            <a:ext cx="18072814" cy="723230"/>
          </a:xfrm>
        </p:spPr>
        <p:txBody>
          <a:bodyPr/>
          <a:lstStyle/>
          <a:p>
            <a:pPr algn="ctr" eaLnBrk="1" hangingPunct="1"/>
            <a:r>
              <a:rPr lang="en-US" sz="3997" dirty="0"/>
              <a:t>Jodhpur Jeera spot, INR/</a:t>
            </a:r>
            <a:r>
              <a:rPr lang="en-US" sz="3997" dirty="0" err="1"/>
              <a:t>Qtl</a:t>
            </a:r>
            <a:endParaRPr sz="3997" dirty="0"/>
          </a:p>
        </p:txBody>
      </p:sp>
      <p:sp>
        <p:nvSpPr>
          <p:cNvPr id="21509" name="TextBox 4"/>
          <p:cNvSpPr txBox="1">
            <a:spLocks noChangeArrowheads="1"/>
          </p:cNvSpPr>
          <p:nvPr/>
        </p:nvSpPr>
        <p:spPr bwMode="auto">
          <a:xfrm>
            <a:off x="1468656" y="9145283"/>
            <a:ext cx="15522918" cy="953466"/>
          </a:xfrm>
          <a:prstGeom prst="rect">
            <a:avLst/>
          </a:prstGeom>
          <a:noFill/>
          <a:ln w="9525">
            <a:noFill/>
            <a:miter lim="800000"/>
            <a:headEnd/>
            <a:tailEnd/>
          </a:ln>
        </p:spPr>
        <p:txBody>
          <a:bodyPr wrap="square">
            <a:spAutoFit/>
          </a:bodyPr>
          <a:lstStyle/>
          <a:p>
            <a:pPr algn="just"/>
            <a:r>
              <a:rPr lang="en-US" sz="2798" b="1" dirty="0">
                <a:latin typeface="Calibri" pitchFamily="34" charset="0"/>
              </a:rPr>
              <a:t>Jodhpur Jeera spot </a:t>
            </a:r>
            <a:r>
              <a:rPr lang="en-US" sz="2798" dirty="0">
                <a:latin typeface="Calibri" pitchFamily="34" charset="0"/>
              </a:rPr>
              <a:t>prices are likely to hold support of INR 19000 and gradually move higher toward INR 22000 by Aug’25.</a:t>
            </a:r>
          </a:p>
        </p:txBody>
      </p:sp>
      <p:sp>
        <p:nvSpPr>
          <p:cNvPr id="6" name="TextBox 5">
            <a:extLst>
              <a:ext uri="{FF2B5EF4-FFF2-40B4-BE49-F238E27FC236}">
                <a16:creationId xmlns:a16="http://schemas.microsoft.com/office/drawing/2014/main" id="{F944891B-2951-3461-C49C-68CA22CD83B2}"/>
              </a:ext>
            </a:extLst>
          </p:cNvPr>
          <p:cNvSpPr txBox="1"/>
          <p:nvPr/>
        </p:nvSpPr>
        <p:spPr>
          <a:xfrm>
            <a:off x="16045964" y="9928336"/>
            <a:ext cx="1911101" cy="307456"/>
          </a:xfrm>
          <a:prstGeom prst="rect">
            <a:avLst/>
          </a:prstGeom>
          <a:noFill/>
        </p:spPr>
        <p:txBody>
          <a:bodyPr wrap="none" rtlCol="0">
            <a:spAutoFit/>
          </a:bodyPr>
          <a:lstStyle/>
          <a:p>
            <a:r>
              <a:rPr lang="en-US" sz="1398" dirty="0"/>
              <a:t>Prices as on 04  June’25</a:t>
            </a:r>
          </a:p>
        </p:txBody>
      </p:sp>
      <p:pic>
        <p:nvPicPr>
          <p:cNvPr id="4" name="Picture 3">
            <a:extLst>
              <a:ext uri="{FF2B5EF4-FFF2-40B4-BE49-F238E27FC236}">
                <a16:creationId xmlns:a16="http://schemas.microsoft.com/office/drawing/2014/main" id="{BB2F8064-62F1-54A9-DA87-0B76A0035381}"/>
              </a:ext>
            </a:extLst>
          </p:cNvPr>
          <p:cNvPicPr>
            <a:picLocks noChangeAspect="1"/>
          </p:cNvPicPr>
          <p:nvPr/>
        </p:nvPicPr>
        <p:blipFill>
          <a:blip r:embed="rId2"/>
          <a:stretch>
            <a:fillRect/>
          </a:stretch>
        </p:blipFill>
        <p:spPr>
          <a:xfrm>
            <a:off x="1656906" y="1054015"/>
            <a:ext cx="15334667" cy="7954235"/>
          </a:xfrm>
          <a:prstGeom prst="rect">
            <a:avLst/>
          </a:prstGeom>
          <a:ln w="28575">
            <a:solidFill>
              <a:schemeClr val="tx1"/>
            </a:solidFill>
          </a:ln>
        </p:spPr>
      </p:pic>
    </p:spTree>
    <p:extLst>
      <p:ext uri="{BB962C8B-B14F-4D97-AF65-F5344CB8AC3E}">
        <p14:creationId xmlns:p14="http://schemas.microsoft.com/office/powerpoint/2010/main" val="3099481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lide Number Placeholder 4"/>
          <p:cNvSpPr>
            <a:spLocks noGrp="1"/>
          </p:cNvSpPr>
          <p:nvPr>
            <p:ph type="sldNum" sz="quarter" idx="10"/>
          </p:nvPr>
        </p:nvSpPr>
        <p:spPr bwMode="auto">
          <a:xfrm>
            <a:off x="9855200" y="76270"/>
            <a:ext cx="508000" cy="365464"/>
          </a:xfrm>
          <a:prstGeom prst="rect">
            <a:avLst/>
          </a:prstGeom>
          <a:ln>
            <a:miter lim="800000"/>
            <a:headEnd/>
            <a:tailEnd/>
          </a:ln>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defRPr/>
            </a:pPr>
            <a:fld id="{7BD68CA4-0280-4239-BC0A-FF87C049A674}" type="slidenum">
              <a:rPr lang="en-US" smtClean="0"/>
              <a:pPr algn="r" fontAlgn="base">
                <a:spcBef>
                  <a:spcPct val="0"/>
                </a:spcBef>
                <a:spcAft>
                  <a:spcPct val="0"/>
                </a:spcAft>
                <a:defRPr/>
              </a:pPr>
              <a:t>14</a:t>
            </a:fld>
            <a:endParaRPr>
              <a:solidFill>
                <a:schemeClr val="tx1">
                  <a:tint val="75000"/>
                </a:schemeClr>
              </a:solidFill>
            </a:endParaRPr>
          </a:p>
        </p:txBody>
      </p:sp>
      <p:sp>
        <p:nvSpPr>
          <p:cNvPr id="21508" name="Title 2"/>
          <p:cNvSpPr>
            <a:spLocks noGrp="1"/>
          </p:cNvSpPr>
          <p:nvPr>
            <p:ph type="title"/>
          </p:nvPr>
        </p:nvSpPr>
        <p:spPr>
          <a:xfrm>
            <a:off x="8467" y="4757"/>
            <a:ext cx="18072814" cy="723230"/>
          </a:xfrm>
        </p:spPr>
        <p:txBody>
          <a:bodyPr/>
          <a:lstStyle/>
          <a:p>
            <a:pPr algn="ctr" eaLnBrk="1" hangingPunct="1"/>
            <a:r>
              <a:rPr lang="en-US" sz="3997" dirty="0"/>
              <a:t>Rajkot Jeera spot, INR/</a:t>
            </a:r>
            <a:r>
              <a:rPr lang="en-US" sz="3997" dirty="0" err="1"/>
              <a:t>Qtl</a:t>
            </a:r>
            <a:endParaRPr sz="3997" dirty="0"/>
          </a:p>
        </p:txBody>
      </p:sp>
      <p:sp>
        <p:nvSpPr>
          <p:cNvPr id="21509" name="TextBox 4"/>
          <p:cNvSpPr txBox="1">
            <a:spLocks noChangeArrowheads="1"/>
          </p:cNvSpPr>
          <p:nvPr/>
        </p:nvSpPr>
        <p:spPr bwMode="auto">
          <a:xfrm>
            <a:off x="2045727" y="8928797"/>
            <a:ext cx="13778797" cy="953466"/>
          </a:xfrm>
          <a:prstGeom prst="rect">
            <a:avLst/>
          </a:prstGeom>
          <a:noFill/>
          <a:ln w="9525">
            <a:noFill/>
            <a:miter lim="800000"/>
            <a:headEnd/>
            <a:tailEnd/>
          </a:ln>
        </p:spPr>
        <p:txBody>
          <a:bodyPr wrap="square">
            <a:spAutoFit/>
          </a:bodyPr>
          <a:lstStyle/>
          <a:p>
            <a:pPr algn="just"/>
            <a:r>
              <a:rPr lang="en-US" sz="2798" b="1" dirty="0">
                <a:latin typeface="Calibri" pitchFamily="34" charset="0"/>
              </a:rPr>
              <a:t>Rajkot Jeera spot </a:t>
            </a:r>
            <a:r>
              <a:rPr lang="en-US" sz="2798" dirty="0">
                <a:latin typeface="Calibri" pitchFamily="34" charset="0"/>
              </a:rPr>
              <a:t>prices are expected to hold above INR 20000 and trade higher toward INR 23000 level by end of Aug’25.</a:t>
            </a:r>
          </a:p>
        </p:txBody>
      </p:sp>
      <p:sp>
        <p:nvSpPr>
          <p:cNvPr id="4" name="TextBox 3">
            <a:extLst>
              <a:ext uri="{FF2B5EF4-FFF2-40B4-BE49-F238E27FC236}">
                <a16:creationId xmlns:a16="http://schemas.microsoft.com/office/drawing/2014/main" id="{F65E2B57-DEC6-9148-C4C5-2668125A307F}"/>
              </a:ext>
            </a:extLst>
          </p:cNvPr>
          <p:cNvSpPr txBox="1"/>
          <p:nvPr/>
        </p:nvSpPr>
        <p:spPr>
          <a:xfrm>
            <a:off x="16045964" y="9928336"/>
            <a:ext cx="1911101" cy="307456"/>
          </a:xfrm>
          <a:prstGeom prst="rect">
            <a:avLst/>
          </a:prstGeom>
          <a:noFill/>
        </p:spPr>
        <p:txBody>
          <a:bodyPr wrap="none" rtlCol="0">
            <a:spAutoFit/>
          </a:bodyPr>
          <a:lstStyle/>
          <a:p>
            <a:r>
              <a:rPr lang="en-US" sz="1398" dirty="0"/>
              <a:t>Prices as on 04  June’25</a:t>
            </a:r>
          </a:p>
        </p:txBody>
      </p:sp>
      <p:pic>
        <p:nvPicPr>
          <p:cNvPr id="5" name="Picture 4">
            <a:extLst>
              <a:ext uri="{FF2B5EF4-FFF2-40B4-BE49-F238E27FC236}">
                <a16:creationId xmlns:a16="http://schemas.microsoft.com/office/drawing/2014/main" id="{568D339C-6706-81EB-B11D-45978E39FDC5}"/>
              </a:ext>
            </a:extLst>
          </p:cNvPr>
          <p:cNvPicPr>
            <a:picLocks noChangeAspect="1"/>
          </p:cNvPicPr>
          <p:nvPr/>
        </p:nvPicPr>
        <p:blipFill>
          <a:blip r:embed="rId2"/>
          <a:stretch>
            <a:fillRect/>
          </a:stretch>
        </p:blipFill>
        <p:spPr>
          <a:xfrm>
            <a:off x="2045727" y="1231623"/>
            <a:ext cx="13283479" cy="7444232"/>
          </a:xfrm>
          <a:prstGeom prst="rect">
            <a:avLst/>
          </a:prstGeom>
          <a:ln w="28575">
            <a:solidFill>
              <a:schemeClr val="tx1"/>
            </a:solidFill>
          </a:ln>
        </p:spPr>
      </p:pic>
    </p:spTree>
    <p:extLst>
      <p:ext uri="{BB962C8B-B14F-4D97-AF65-F5344CB8AC3E}">
        <p14:creationId xmlns:p14="http://schemas.microsoft.com/office/powerpoint/2010/main" val="1957756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17526000" y="114300"/>
            <a:ext cx="762000" cy="547688"/>
          </a:xfrm>
        </p:spPr>
        <p:txBody>
          <a:bodyPr/>
          <a:lstStyle/>
          <a:p>
            <a:pPr>
              <a:defRPr/>
            </a:pPr>
            <a:fld id="{D35A4445-6CCA-4021-9F6F-0876933FE4F0}" type="slidenum">
              <a:rPr lang="en-US"/>
              <a:pPr>
                <a:defRPr/>
              </a:pPr>
              <a:t>15</a:t>
            </a:fld>
            <a:endParaRPr lang="en-US" dirty="0"/>
          </a:p>
        </p:txBody>
      </p:sp>
    </p:spTree>
  </p:cSld>
  <p:clrMapOvr>
    <a:masterClrMapping/>
  </p:clrMapOvr>
</p:sld>
</file>

<file path=ppt/theme/theme1.xml><?xml version="1.0" encoding="utf-8"?>
<a:theme xmlns:a="http://schemas.openxmlformats.org/drawingml/2006/main" name="Office Theme">
  <a:themeElements>
    <a:clrScheme name="TransGraph_New">
      <a:dk1>
        <a:sysClr val="windowText" lastClr="000000"/>
      </a:dk1>
      <a:lt1>
        <a:sysClr val="window" lastClr="FFFFFF"/>
      </a:lt1>
      <a:dk2>
        <a:srgbClr val="1F497D"/>
      </a:dk2>
      <a:lt2>
        <a:srgbClr val="EEECE1"/>
      </a:lt2>
      <a:accent1>
        <a:srgbClr val="292A52"/>
      </a:accent1>
      <a:accent2>
        <a:srgbClr val="A8CF45"/>
      </a:accent2>
      <a:accent3>
        <a:srgbClr val="26B799"/>
      </a:accent3>
      <a:accent4>
        <a:srgbClr val="F06277"/>
      </a:accent4>
      <a:accent5>
        <a:srgbClr val="0098DA"/>
      </a:accent5>
      <a:accent6>
        <a:srgbClr val="13869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TransGraph_New">
      <a:dk1>
        <a:sysClr val="windowText" lastClr="000000"/>
      </a:dk1>
      <a:lt1>
        <a:sysClr val="window" lastClr="FFFFFF"/>
      </a:lt1>
      <a:dk2>
        <a:srgbClr val="1F497D"/>
      </a:dk2>
      <a:lt2>
        <a:srgbClr val="EEECE1"/>
      </a:lt2>
      <a:accent1>
        <a:srgbClr val="292A52"/>
      </a:accent1>
      <a:accent2>
        <a:srgbClr val="A8CF45"/>
      </a:accent2>
      <a:accent3>
        <a:srgbClr val="26B799"/>
      </a:accent3>
      <a:accent4>
        <a:srgbClr val="F06277"/>
      </a:accent4>
      <a:accent5>
        <a:srgbClr val="0098DA"/>
      </a:accent5>
      <a:accent6>
        <a:srgbClr val="138692"/>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75020</TotalTime>
  <Words>1634</Words>
  <Application>Microsoft Office PowerPoint</Application>
  <PresentationFormat>Custom</PresentationFormat>
  <Paragraphs>202</Paragraphs>
  <Slides>15</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Aptos</vt:lpstr>
      <vt:lpstr>Aptos Narrow</vt:lpstr>
      <vt:lpstr>Arial</vt:lpstr>
      <vt:lpstr>Calibri</vt:lpstr>
      <vt:lpstr>inherit</vt:lpstr>
      <vt:lpstr>Segoe UI Semibold</vt:lpstr>
      <vt:lpstr>Times New Roman</vt:lpstr>
      <vt:lpstr>Wingdings</vt:lpstr>
      <vt:lpstr>Office Theme</vt:lpstr>
      <vt:lpstr>1_Office Theme</vt:lpstr>
      <vt:lpstr>PowerPoint Presentation</vt:lpstr>
      <vt:lpstr>Decrease in Cumin arrivals</vt:lpstr>
      <vt:lpstr>Cumin Market updates</vt:lpstr>
      <vt:lpstr>Market updates</vt:lpstr>
      <vt:lpstr>PowerPoint Presentation</vt:lpstr>
      <vt:lpstr>Cumin Area (‘000 Ha) and Production (‘000 Ha)</vt:lpstr>
      <vt:lpstr>Indian cumin exports</vt:lpstr>
      <vt:lpstr>US Cumin Imports</vt:lpstr>
      <vt:lpstr>US Reciprocal Tariff Impact</vt:lpstr>
      <vt:lpstr>Indian Cumin Balance Sheet (Jan-Dec)</vt:lpstr>
      <vt:lpstr>June’2025</vt:lpstr>
      <vt:lpstr>Unjha Jeera (Best) spot, INR/Qtl</vt:lpstr>
      <vt:lpstr>Jodhpur Jeera spot, INR/Qtl</vt:lpstr>
      <vt:lpstr>Rajkot Jeera spot, INR/Qtl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Aditya Jeripotula</dc:creator>
  <cp:lastModifiedBy>Neha Mishra</cp:lastModifiedBy>
  <cp:revision>2588</cp:revision>
  <dcterms:created xsi:type="dcterms:W3CDTF">2019-01-24T06:35:14Z</dcterms:created>
  <dcterms:modified xsi:type="dcterms:W3CDTF">2025-06-10T09:13:51Z</dcterms:modified>
</cp:coreProperties>
</file>